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256" r:id="rId2"/>
    <p:sldId id="257" r:id="rId3"/>
    <p:sldId id="288" r:id="rId4"/>
    <p:sldId id="289" r:id="rId5"/>
    <p:sldId id="258" r:id="rId6"/>
    <p:sldId id="259" r:id="rId7"/>
    <p:sldId id="260" r:id="rId8"/>
    <p:sldId id="261" r:id="rId9"/>
    <p:sldId id="282" r:id="rId10"/>
    <p:sldId id="291" r:id="rId11"/>
    <p:sldId id="294" r:id="rId12"/>
    <p:sldId id="295" r:id="rId13"/>
    <p:sldId id="262" r:id="rId14"/>
    <p:sldId id="292" r:id="rId15"/>
    <p:sldId id="286"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93" r:id="rId32"/>
    <p:sldId id="281" r:id="rId33"/>
    <p:sldId id="279" r:id="rId34"/>
    <p:sldId id="280" r:id="rId35"/>
    <p:sldId id="283"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hiddenSlides="1"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91" autoAdjust="0"/>
    <p:restoredTop sz="79278" autoAdjust="0"/>
  </p:normalViewPr>
  <p:slideViewPr>
    <p:cSldViewPr snapToGrid="0" snapToObjects="1">
      <p:cViewPr varScale="1">
        <p:scale>
          <a:sx n="87" d="100"/>
          <a:sy n="87" d="100"/>
        </p:scale>
        <p:origin x="-1264" y="-9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1952"/>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39A9BEE-964E-F048-8FEF-58889D9AB224}" type="datetimeFigureOut">
              <a:rPr lang="en-US" smtClean="0"/>
              <a:t>3/26/14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F3126B6-0679-B84F-AB80-6A9FBF26AE2C}" type="slidenum">
              <a:rPr lang="en-US" smtClean="0"/>
              <a:t>‹#›</a:t>
            </a:fld>
            <a:endParaRPr lang="en-US"/>
          </a:p>
        </p:txBody>
      </p:sp>
    </p:spTree>
    <p:extLst>
      <p:ext uri="{BB962C8B-B14F-4D97-AF65-F5344CB8AC3E}">
        <p14:creationId xmlns:p14="http://schemas.microsoft.com/office/powerpoint/2010/main" val="17903781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147A90-B619-6548-876E-EB135CAD747E}" type="datetimeFigureOut">
              <a:rPr lang="en-US" smtClean="0"/>
              <a:t>3/26/14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6CE594-F194-7A4A-84DA-C2CB8B2DDEE2}" type="slidenum">
              <a:rPr lang="en-US" smtClean="0"/>
              <a:t>‹#›</a:t>
            </a:fld>
            <a:endParaRPr lang="en-US"/>
          </a:p>
        </p:txBody>
      </p:sp>
    </p:spTree>
    <p:extLst>
      <p:ext uri="{BB962C8B-B14F-4D97-AF65-F5344CB8AC3E}">
        <p14:creationId xmlns:p14="http://schemas.microsoft.com/office/powerpoint/2010/main" val="362732508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Science is about doing – Jim Woodland, and support</a:t>
            </a:r>
            <a:r>
              <a:rPr lang="en-US" baseline="0" dirty="0" smtClean="0"/>
              <a:t> for James Blake</a:t>
            </a:r>
          </a:p>
          <a:p>
            <a:pPr marL="171450" indent="-171450">
              <a:buFontTx/>
              <a:buChar char="•"/>
            </a:pPr>
            <a:r>
              <a:rPr lang="en-US" baseline="0" dirty="0" smtClean="0"/>
              <a:t>Inquiry focus in Science – What does inquiry look like? Is there one specific right way?</a:t>
            </a:r>
          </a:p>
          <a:p>
            <a:pPr marL="171450" indent="-171450">
              <a:buFontTx/>
              <a:buChar char="•"/>
            </a:pPr>
            <a:r>
              <a:rPr lang="en-US" baseline="0" dirty="0" smtClean="0"/>
              <a:t>What does a lab look like in an elementary classroom?</a:t>
            </a:r>
          </a:p>
          <a:p>
            <a:pPr marL="628650" lvl="1" indent="-171450">
              <a:buFontTx/>
              <a:buChar char="•"/>
            </a:pPr>
            <a:r>
              <a:rPr lang="en-US" baseline="0" dirty="0" smtClean="0"/>
              <a:t>“Dollar General Science”</a:t>
            </a:r>
            <a:endParaRPr lang="en-US" dirty="0"/>
          </a:p>
        </p:txBody>
      </p:sp>
      <p:sp>
        <p:nvSpPr>
          <p:cNvPr id="4" name="Slide Number Placeholder 3"/>
          <p:cNvSpPr>
            <a:spLocks noGrp="1"/>
          </p:cNvSpPr>
          <p:nvPr>
            <p:ph type="sldNum" sz="quarter" idx="10"/>
          </p:nvPr>
        </p:nvSpPr>
        <p:spPr/>
        <p:txBody>
          <a:bodyPr/>
          <a:lstStyle/>
          <a:p>
            <a:fld id="{DAE78C1C-E961-BA47-BFD9-9BA9632A76C2}" type="slidenum">
              <a:rPr lang="en-US" smtClean="0"/>
              <a:t>17</a:t>
            </a:fld>
            <a:endParaRPr lang="en-US"/>
          </a:p>
        </p:txBody>
      </p:sp>
    </p:spTree>
    <p:extLst>
      <p:ext uri="{BB962C8B-B14F-4D97-AF65-F5344CB8AC3E}">
        <p14:creationId xmlns:p14="http://schemas.microsoft.com/office/powerpoint/2010/main" val="1911374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Think back to a time that you were</a:t>
            </a:r>
            <a:r>
              <a:rPr lang="en-US" baseline="0" dirty="0" smtClean="0"/>
              <a:t> really excited… Tell story of calling </a:t>
            </a:r>
            <a:r>
              <a:rPr lang="en-US" baseline="0" dirty="0" err="1" smtClean="0"/>
              <a:t>jenn</a:t>
            </a:r>
            <a:r>
              <a:rPr lang="en-US" baseline="0" dirty="0" smtClean="0"/>
              <a:t> for the first time and giving her the wrong phone number.</a:t>
            </a:r>
          </a:p>
          <a:p>
            <a:endParaRPr lang="en-US" baseline="0" dirty="0" smtClean="0"/>
          </a:p>
          <a:p>
            <a:r>
              <a:rPr lang="en-US" baseline="0" dirty="0" smtClean="0"/>
              <a:t>The key is the passion and the excitement for the opportunity…. How can we relate that to our classrooms and lessons?</a:t>
            </a:r>
            <a:endParaRPr lang="en-US" dirty="0"/>
          </a:p>
        </p:txBody>
      </p:sp>
      <p:sp>
        <p:nvSpPr>
          <p:cNvPr id="4" name="Slide Number Placeholder 3"/>
          <p:cNvSpPr>
            <a:spLocks noGrp="1"/>
          </p:cNvSpPr>
          <p:nvPr>
            <p:ph type="sldNum" sz="quarter" idx="10"/>
          </p:nvPr>
        </p:nvSpPr>
        <p:spPr/>
        <p:txBody>
          <a:bodyPr/>
          <a:lstStyle/>
          <a:p>
            <a:fld id="{DAE78C1C-E961-BA47-BFD9-9BA9632A76C2}" type="slidenum">
              <a:rPr lang="en-US" smtClean="0"/>
              <a:t>19</a:t>
            </a:fld>
            <a:endParaRPr lang="en-US"/>
          </a:p>
        </p:txBody>
      </p:sp>
    </p:spTree>
    <p:extLst>
      <p:ext uri="{BB962C8B-B14F-4D97-AF65-F5344CB8AC3E}">
        <p14:creationId xmlns:p14="http://schemas.microsoft.com/office/powerpoint/2010/main" val="1150775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Check for </a:t>
            </a:r>
            <a:r>
              <a:rPr lang="en-US" dirty="0" err="1" smtClean="0"/>
              <a:t>Marzano</a:t>
            </a:r>
            <a:r>
              <a:rPr lang="en-US" baseline="0" dirty="0" smtClean="0"/>
              <a:t> Brainstorming, Pre-thinking, Prior Knowledge Strategies for this slide</a:t>
            </a:r>
            <a:endParaRPr lang="en-US" dirty="0"/>
          </a:p>
        </p:txBody>
      </p:sp>
      <p:sp>
        <p:nvSpPr>
          <p:cNvPr id="4" name="Slide Number Placeholder 3"/>
          <p:cNvSpPr>
            <a:spLocks noGrp="1"/>
          </p:cNvSpPr>
          <p:nvPr>
            <p:ph type="sldNum" sz="quarter" idx="10"/>
          </p:nvPr>
        </p:nvSpPr>
        <p:spPr/>
        <p:txBody>
          <a:bodyPr/>
          <a:lstStyle/>
          <a:p>
            <a:fld id="{DAE78C1C-E961-BA47-BFD9-9BA9632A76C2}" type="slidenum">
              <a:rPr lang="en-US" smtClean="0"/>
              <a:t>20</a:t>
            </a:fld>
            <a:endParaRPr lang="en-US"/>
          </a:p>
        </p:txBody>
      </p:sp>
    </p:spTree>
    <p:extLst>
      <p:ext uri="{BB962C8B-B14F-4D97-AF65-F5344CB8AC3E}">
        <p14:creationId xmlns:p14="http://schemas.microsoft.com/office/powerpoint/2010/main" val="1742480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Describe</a:t>
            </a:r>
            <a:r>
              <a:rPr lang="en-US" baseline="0" dirty="0" smtClean="0"/>
              <a:t> what is meant by teacher guided, teacher/student guided, and student guided</a:t>
            </a:r>
            <a:endParaRPr lang="en-US" dirty="0" smtClean="0"/>
          </a:p>
          <a:p>
            <a:r>
              <a:rPr lang="en-US" dirty="0" smtClean="0"/>
              <a:t>Balance in Science for student investigations – teacher guided</a:t>
            </a:r>
            <a:r>
              <a:rPr lang="en-US" baseline="0" dirty="0" smtClean="0"/>
              <a:t> vs. student guided.</a:t>
            </a:r>
            <a:endParaRPr lang="en-US" dirty="0"/>
          </a:p>
        </p:txBody>
      </p:sp>
      <p:sp>
        <p:nvSpPr>
          <p:cNvPr id="4" name="Slide Number Placeholder 3"/>
          <p:cNvSpPr>
            <a:spLocks noGrp="1"/>
          </p:cNvSpPr>
          <p:nvPr>
            <p:ph type="sldNum" sz="quarter" idx="10"/>
          </p:nvPr>
        </p:nvSpPr>
        <p:spPr/>
        <p:txBody>
          <a:bodyPr/>
          <a:lstStyle/>
          <a:p>
            <a:fld id="{DAE78C1C-E961-BA47-BFD9-9BA9632A76C2}" type="slidenum">
              <a:rPr lang="en-US" smtClean="0"/>
              <a:t>22</a:t>
            </a:fld>
            <a:endParaRPr lang="en-US"/>
          </a:p>
        </p:txBody>
      </p:sp>
    </p:spTree>
    <p:extLst>
      <p:ext uri="{BB962C8B-B14F-4D97-AF65-F5344CB8AC3E}">
        <p14:creationId xmlns:p14="http://schemas.microsoft.com/office/powerpoint/2010/main" val="1216152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Tips for arranging</a:t>
            </a:r>
            <a:r>
              <a:rPr lang="en-US" baseline="0" dirty="0" smtClean="0"/>
              <a:t> groups and locating workstations.</a:t>
            </a:r>
          </a:p>
          <a:p>
            <a:endParaRPr lang="en-US" baseline="0" dirty="0" smtClean="0"/>
          </a:p>
          <a:p>
            <a:r>
              <a:rPr lang="en-US" baseline="0" dirty="0" smtClean="0"/>
              <a:t>Locating workstations can be a part of the lab expectations and what the lab requires. </a:t>
            </a:r>
          </a:p>
          <a:p>
            <a:endParaRPr lang="en-US" dirty="0"/>
          </a:p>
        </p:txBody>
      </p:sp>
      <p:sp>
        <p:nvSpPr>
          <p:cNvPr id="4" name="Slide Number Placeholder 3"/>
          <p:cNvSpPr>
            <a:spLocks noGrp="1"/>
          </p:cNvSpPr>
          <p:nvPr>
            <p:ph type="sldNum" sz="quarter" idx="10"/>
          </p:nvPr>
        </p:nvSpPr>
        <p:spPr/>
        <p:txBody>
          <a:bodyPr/>
          <a:lstStyle/>
          <a:p>
            <a:fld id="{DAE78C1C-E961-BA47-BFD9-9BA9632A76C2}" type="slidenum">
              <a:rPr lang="en-US" smtClean="0"/>
              <a:t>23</a:t>
            </a:fld>
            <a:endParaRPr lang="en-US"/>
          </a:p>
        </p:txBody>
      </p:sp>
    </p:spTree>
    <p:extLst>
      <p:ext uri="{BB962C8B-B14F-4D97-AF65-F5344CB8AC3E}">
        <p14:creationId xmlns:p14="http://schemas.microsoft.com/office/powerpoint/2010/main" val="1603964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Bring</a:t>
            </a:r>
            <a:r>
              <a:rPr lang="en-US" baseline="0" dirty="0" smtClean="0"/>
              <a:t> a Deck of Playing Cards.</a:t>
            </a:r>
            <a:endParaRPr lang="en-US" dirty="0"/>
          </a:p>
        </p:txBody>
      </p:sp>
      <p:sp>
        <p:nvSpPr>
          <p:cNvPr id="4" name="Slide Number Placeholder 3"/>
          <p:cNvSpPr>
            <a:spLocks noGrp="1"/>
          </p:cNvSpPr>
          <p:nvPr>
            <p:ph type="sldNum" sz="quarter" idx="10"/>
          </p:nvPr>
        </p:nvSpPr>
        <p:spPr/>
        <p:txBody>
          <a:bodyPr/>
          <a:lstStyle/>
          <a:p>
            <a:fld id="{DAE78C1C-E961-BA47-BFD9-9BA9632A76C2}" type="slidenum">
              <a:rPr lang="en-US" smtClean="0"/>
              <a:t>25</a:t>
            </a:fld>
            <a:endParaRPr lang="en-US"/>
          </a:p>
        </p:txBody>
      </p:sp>
    </p:spTree>
    <p:extLst>
      <p:ext uri="{BB962C8B-B14F-4D97-AF65-F5344CB8AC3E}">
        <p14:creationId xmlns:p14="http://schemas.microsoft.com/office/powerpoint/2010/main" val="108876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3/26/14</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D140825E-4A15-4D39-8176-1F07E904CB30}" type="datetimeFigureOut">
              <a:rPr lang="en-US" smtClean="0"/>
              <a:t>3/26/14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t>3/26/14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D140825E-4A15-4D39-8176-1F07E904CB30}" type="datetimeFigureOut">
              <a:rPr lang="en-US" smtClean="0"/>
              <a:t>3/26/14</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3/26/14</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3/26/14</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3/26/14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3/26/14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3/26/14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t>3/26/14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3/26/14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140825E-4A15-4D39-8176-1F07E904CB30}" type="datetimeFigureOut">
              <a:rPr lang="en-US" smtClean="0"/>
              <a:t>3/26/14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3/26/14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3/26/14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140825E-4A15-4D39-8176-1F07E904CB30}" type="datetimeFigureOut">
              <a:rPr lang="en-US" smtClean="0"/>
              <a:t>3/26/14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140825E-4A15-4D39-8176-1F07E904CB30}" type="datetimeFigureOut">
              <a:rPr lang="en-US" smtClean="0"/>
              <a:t>3/26/14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140825E-4A15-4D39-8176-1F07E904CB30}" type="datetimeFigureOut">
              <a:rPr lang="en-US" smtClean="0"/>
              <a:t>3/26/14</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ducation.ne.gov/Assessment/NeSA_Math.ht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www.quietyoutube.com/watch?v=0uDDEEHDf1Y"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quietyoutube.com/watch?v=ruIpTQAIbLE"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quietyoutube.com/watch?v=HtqlIVN9bh8"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quietyoutube.com/watch?v=zvRJ9FKTdC8"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ile://localhost/Users/conroy/Desktop/Science/MPIES%20/MPIES_Decribed_Effective%20Instruction%20in%20Sci%20copy.docx"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su1science.wikispaces.com"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ducation.ne.gov/Assessment/NeSA_Science.htm"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kconroy@esu1.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ile://localhost/Users/conroy/Desktop/Math/Math%20Resources:Activities/Math%20Games:Templates/winwin_mathgames.pdf" TargetMode="External"/><Relationship Id="rId3" Type="http://schemas.openxmlformats.org/officeDocument/2006/relationships/hyperlink" Target="file://localhost/Users/conroy/Desktop/Math/Math%20Resources:Activities/Math%20Games:Templates/scootgame.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su1math.wikispaces.co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mazon.com/s/ref=nb_sb_noss_1?url=search-alias=aps&amp;field-keywords=Dinah%20Zik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ESU #1 Job Alike </a:t>
            </a:r>
            <a:br>
              <a:rPr lang="en-US" dirty="0" smtClean="0"/>
            </a:br>
            <a:r>
              <a:rPr lang="en-US" dirty="0" smtClean="0"/>
              <a:t>Math &amp; Science Session</a:t>
            </a:r>
            <a:endParaRPr lang="en-US" dirty="0"/>
          </a:p>
        </p:txBody>
      </p:sp>
      <p:sp>
        <p:nvSpPr>
          <p:cNvPr id="3" name="Subtitle 2"/>
          <p:cNvSpPr>
            <a:spLocks noGrp="1"/>
          </p:cNvSpPr>
          <p:nvPr>
            <p:ph type="subTitle" idx="1"/>
          </p:nvPr>
        </p:nvSpPr>
        <p:spPr/>
        <p:txBody>
          <a:bodyPr/>
          <a:lstStyle/>
          <a:p>
            <a:r>
              <a:rPr lang="en-US" dirty="0" smtClean="0"/>
              <a:t>Kellen Conroy</a:t>
            </a:r>
          </a:p>
          <a:p>
            <a:r>
              <a:rPr lang="en-US" dirty="0" smtClean="0"/>
              <a:t>kconroy@esu1.org</a:t>
            </a:r>
            <a:endParaRPr lang="en-US" dirty="0"/>
          </a:p>
        </p:txBody>
      </p:sp>
    </p:spTree>
    <p:extLst>
      <p:ext uri="{BB962C8B-B14F-4D97-AF65-F5344CB8AC3E}">
        <p14:creationId xmlns:p14="http://schemas.microsoft.com/office/powerpoint/2010/main" val="1764864340"/>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Customary Units: Length</a:t>
            </a:r>
            <a:endParaRPr lang="en-US" dirty="0"/>
          </a:p>
        </p:txBody>
      </p:sp>
      <p:sp>
        <p:nvSpPr>
          <p:cNvPr id="3" name="Content Placeholder 2"/>
          <p:cNvSpPr>
            <a:spLocks noGrp="1"/>
          </p:cNvSpPr>
          <p:nvPr>
            <p:ph idx="1"/>
          </p:nvPr>
        </p:nvSpPr>
        <p:spPr>
          <a:xfrm>
            <a:off x="6093480" y="3870262"/>
            <a:ext cx="2269470" cy="2167467"/>
          </a:xfrm>
        </p:spPr>
        <p:txBody>
          <a:bodyPr/>
          <a:lstStyle/>
          <a:p>
            <a:endParaRPr lang="en-US" dirty="0"/>
          </a:p>
        </p:txBody>
      </p:sp>
      <p:pic>
        <p:nvPicPr>
          <p:cNvPr id="4" name="Picture 3"/>
          <p:cNvPicPr>
            <a:picLocks noChangeAspect="1"/>
          </p:cNvPicPr>
          <p:nvPr/>
        </p:nvPicPr>
        <p:blipFill>
          <a:blip r:embed="rId2"/>
          <a:stretch>
            <a:fillRect/>
          </a:stretch>
        </p:blipFill>
        <p:spPr>
          <a:xfrm>
            <a:off x="779463" y="1879050"/>
            <a:ext cx="2703096" cy="1991212"/>
          </a:xfrm>
          <a:prstGeom prst="rect">
            <a:avLst/>
          </a:prstGeom>
        </p:spPr>
      </p:pic>
      <p:pic>
        <p:nvPicPr>
          <p:cNvPr id="5" name="Picture 4"/>
          <p:cNvPicPr>
            <a:picLocks noChangeAspect="1"/>
          </p:cNvPicPr>
          <p:nvPr/>
        </p:nvPicPr>
        <p:blipFill>
          <a:blip r:embed="rId3"/>
          <a:stretch>
            <a:fillRect/>
          </a:stretch>
        </p:blipFill>
        <p:spPr>
          <a:xfrm>
            <a:off x="4238419" y="2033514"/>
            <a:ext cx="4491727" cy="1418440"/>
          </a:xfrm>
          <a:prstGeom prst="rect">
            <a:avLst/>
          </a:prstGeom>
        </p:spPr>
      </p:pic>
      <p:pic>
        <p:nvPicPr>
          <p:cNvPr id="6" name="Picture 5"/>
          <p:cNvPicPr>
            <a:picLocks noChangeAspect="1"/>
          </p:cNvPicPr>
          <p:nvPr/>
        </p:nvPicPr>
        <p:blipFill>
          <a:blip r:embed="rId4"/>
          <a:stretch>
            <a:fillRect/>
          </a:stretch>
        </p:blipFill>
        <p:spPr>
          <a:xfrm>
            <a:off x="2776587" y="4161174"/>
            <a:ext cx="3505200" cy="2324100"/>
          </a:xfrm>
          <a:prstGeom prst="rect">
            <a:avLst/>
          </a:prstGeom>
        </p:spPr>
      </p:pic>
    </p:spTree>
    <p:extLst>
      <p:ext uri="{BB962C8B-B14F-4D97-AF65-F5344CB8AC3E}">
        <p14:creationId xmlns:p14="http://schemas.microsoft.com/office/powerpoint/2010/main" val="554889897"/>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Customary Units: Weight</a:t>
            </a:r>
            <a:endParaRPr lang="en-US" dirty="0"/>
          </a:p>
        </p:txBody>
      </p:sp>
      <p:pic>
        <p:nvPicPr>
          <p:cNvPr id="6" name="Content Placeholder 5"/>
          <p:cNvPicPr>
            <a:picLocks noGrp="1" noChangeAspect="1"/>
          </p:cNvPicPr>
          <p:nvPr>
            <p:ph idx="1"/>
          </p:nvPr>
        </p:nvPicPr>
        <p:blipFill>
          <a:blip r:embed="rId2"/>
          <a:srcRect t="22252" b="22252"/>
          <a:stretch>
            <a:fillRect/>
          </a:stretch>
        </p:blipFill>
        <p:spPr>
          <a:xfrm>
            <a:off x="836358" y="1953338"/>
            <a:ext cx="2825889" cy="1856464"/>
          </a:xfrm>
        </p:spPr>
      </p:pic>
      <p:pic>
        <p:nvPicPr>
          <p:cNvPr id="7" name="Picture 6"/>
          <p:cNvPicPr>
            <a:picLocks noChangeAspect="1"/>
          </p:cNvPicPr>
          <p:nvPr/>
        </p:nvPicPr>
        <p:blipFill>
          <a:blip r:embed="rId3"/>
          <a:stretch>
            <a:fillRect/>
          </a:stretch>
        </p:blipFill>
        <p:spPr>
          <a:xfrm>
            <a:off x="4876097" y="2349599"/>
            <a:ext cx="3289300" cy="2463800"/>
          </a:xfrm>
          <a:prstGeom prst="rect">
            <a:avLst/>
          </a:prstGeom>
        </p:spPr>
      </p:pic>
      <p:pic>
        <p:nvPicPr>
          <p:cNvPr id="8" name="Picture 7"/>
          <p:cNvPicPr>
            <a:picLocks noChangeAspect="1"/>
          </p:cNvPicPr>
          <p:nvPr/>
        </p:nvPicPr>
        <p:blipFill>
          <a:blip r:embed="rId4"/>
          <a:stretch>
            <a:fillRect/>
          </a:stretch>
        </p:blipFill>
        <p:spPr>
          <a:xfrm>
            <a:off x="258647" y="4660900"/>
            <a:ext cx="3403600" cy="1778000"/>
          </a:xfrm>
          <a:prstGeom prst="rect">
            <a:avLst/>
          </a:prstGeom>
        </p:spPr>
      </p:pic>
    </p:spTree>
    <p:extLst>
      <p:ext uri="{BB962C8B-B14F-4D97-AF65-F5344CB8AC3E}">
        <p14:creationId xmlns:p14="http://schemas.microsoft.com/office/powerpoint/2010/main" val="2182724702"/>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Customary Units: </a:t>
            </a:r>
            <a:br>
              <a:rPr lang="en-US" dirty="0" smtClean="0"/>
            </a:br>
            <a:r>
              <a:rPr lang="en-US" dirty="0" smtClean="0"/>
              <a:t>Capacity/Volume</a:t>
            </a:r>
            <a:endParaRPr lang="en-US" dirty="0"/>
          </a:p>
        </p:txBody>
      </p:sp>
      <p:sp>
        <p:nvSpPr>
          <p:cNvPr id="4" name="Content Placeholder 3"/>
          <p:cNvSpPr>
            <a:spLocks noGrp="1"/>
          </p:cNvSpPr>
          <p:nvPr>
            <p:ph idx="1"/>
          </p:nvPr>
        </p:nvSpPr>
        <p:spPr>
          <a:xfrm>
            <a:off x="8240562" y="5518148"/>
            <a:ext cx="122388" cy="519582"/>
          </a:xfrm>
        </p:spPr>
        <p:txBody>
          <a:bodyPr/>
          <a:lstStyle/>
          <a:p>
            <a:endParaRPr lang="en-US" dirty="0"/>
          </a:p>
        </p:txBody>
      </p:sp>
      <p:pic>
        <p:nvPicPr>
          <p:cNvPr id="5" name="Picture 4"/>
          <p:cNvPicPr>
            <a:picLocks noChangeAspect="1"/>
          </p:cNvPicPr>
          <p:nvPr/>
        </p:nvPicPr>
        <p:blipFill>
          <a:blip r:embed="rId2"/>
          <a:stretch>
            <a:fillRect/>
          </a:stretch>
        </p:blipFill>
        <p:spPr>
          <a:xfrm>
            <a:off x="1221857" y="1700215"/>
            <a:ext cx="6512904" cy="4470112"/>
          </a:xfrm>
          <a:prstGeom prst="rect">
            <a:avLst/>
          </a:prstGeom>
        </p:spPr>
      </p:pic>
    </p:spTree>
    <p:extLst>
      <p:ext uri="{BB962C8B-B14F-4D97-AF65-F5344CB8AC3E}">
        <p14:creationId xmlns:p14="http://schemas.microsoft.com/office/powerpoint/2010/main" val="2975880959"/>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NeSA-M</a:t>
            </a:r>
            <a:endParaRPr lang="en-US" dirty="0"/>
          </a:p>
        </p:txBody>
      </p:sp>
      <p:sp>
        <p:nvSpPr>
          <p:cNvPr id="3" name="Content Placeholder 2"/>
          <p:cNvSpPr>
            <a:spLocks noGrp="1"/>
          </p:cNvSpPr>
          <p:nvPr>
            <p:ph idx="1"/>
          </p:nvPr>
        </p:nvSpPr>
        <p:spPr/>
        <p:txBody>
          <a:bodyPr>
            <a:normAutofit/>
          </a:bodyPr>
          <a:lstStyle/>
          <a:p>
            <a:endParaRPr lang="en-US" sz="2800" dirty="0" smtClean="0">
              <a:hlinkClick r:id="rId2"/>
            </a:endParaRPr>
          </a:p>
          <a:p>
            <a:endParaRPr lang="en-US" sz="2800" dirty="0">
              <a:hlinkClick r:id="rId2"/>
            </a:endParaRPr>
          </a:p>
          <a:p>
            <a:pPr algn="ctr"/>
            <a:r>
              <a:rPr lang="en-US" sz="2800" dirty="0" smtClean="0">
                <a:hlinkClick r:id="rId2"/>
              </a:rPr>
              <a:t>Nebraska Dept. of Education</a:t>
            </a:r>
            <a:endParaRPr lang="en-US" sz="2800" dirty="0"/>
          </a:p>
        </p:txBody>
      </p:sp>
    </p:spTree>
    <p:extLst>
      <p:ext uri="{BB962C8B-B14F-4D97-AF65-F5344CB8AC3E}">
        <p14:creationId xmlns:p14="http://schemas.microsoft.com/office/powerpoint/2010/main" val="3316058644"/>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Break Time!!!</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2437309" y="1843556"/>
            <a:ext cx="4194174" cy="4194174"/>
          </a:xfrm>
          <a:prstGeom prst="rect">
            <a:avLst/>
          </a:prstGeom>
        </p:spPr>
      </p:pic>
    </p:spTree>
    <p:extLst>
      <p:ext uri="{BB962C8B-B14F-4D97-AF65-F5344CB8AC3E}">
        <p14:creationId xmlns:p14="http://schemas.microsoft.com/office/powerpoint/2010/main" val="2705397930"/>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Science in the Elementary Classroom</a:t>
            </a:r>
            <a:endParaRPr lang="en-US" dirty="0"/>
          </a:p>
        </p:txBody>
      </p:sp>
      <p:sp>
        <p:nvSpPr>
          <p:cNvPr id="3" name="Text Placeholder 2"/>
          <p:cNvSpPr>
            <a:spLocks noGrp="1"/>
          </p:cNvSpPr>
          <p:nvPr>
            <p:ph type="body" idx="1"/>
          </p:nvPr>
        </p:nvSpPr>
        <p:spPr>
          <a:xfrm>
            <a:off x="779463" y="3950354"/>
            <a:ext cx="7583487" cy="2151466"/>
          </a:xfrm>
        </p:spPr>
        <p:txBody>
          <a:bodyPr>
            <a:normAutofit/>
          </a:bodyPr>
          <a:lstStyle/>
          <a:p>
            <a:pPr algn="ctr"/>
            <a:endParaRPr lang="en-US" dirty="0" smtClean="0"/>
          </a:p>
          <a:p>
            <a:pPr algn="ctr"/>
            <a:r>
              <a:rPr lang="en-US" dirty="0" smtClean="0"/>
              <a:t>Kids get excited about Science</a:t>
            </a:r>
            <a:br>
              <a:rPr lang="en-US" dirty="0" smtClean="0"/>
            </a:br>
            <a:r>
              <a:rPr lang="en-US" dirty="0" smtClean="0"/>
              <a:t> and Audri is Proof!</a:t>
            </a:r>
          </a:p>
          <a:p>
            <a:pPr algn="ctr"/>
            <a:endParaRPr lang="en-US" dirty="0"/>
          </a:p>
          <a:p>
            <a:pPr algn="ctr"/>
            <a:r>
              <a:rPr lang="en-US" dirty="0" smtClean="0">
                <a:hlinkClick r:id="rId2"/>
              </a:rPr>
              <a:t>Audri’s Monster Trap</a:t>
            </a:r>
            <a:endParaRPr lang="en-US" dirty="0" smtClean="0"/>
          </a:p>
          <a:p>
            <a:endParaRPr lang="en-US" dirty="0"/>
          </a:p>
        </p:txBody>
      </p:sp>
    </p:spTree>
    <p:extLst>
      <p:ext uri="{BB962C8B-B14F-4D97-AF65-F5344CB8AC3E}">
        <p14:creationId xmlns:p14="http://schemas.microsoft.com/office/powerpoint/2010/main" val="793402347"/>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Implementing Successful Lab Groups in the Elementary Classroom</a:t>
            </a:r>
            <a:endParaRPr lang="en-US" dirty="0"/>
          </a:p>
        </p:txBody>
      </p:sp>
      <p:sp>
        <p:nvSpPr>
          <p:cNvPr id="3" name="Subtitle 2"/>
          <p:cNvSpPr>
            <a:spLocks noGrp="1"/>
          </p:cNvSpPr>
          <p:nvPr>
            <p:ph type="subTitle" idx="1"/>
          </p:nvPr>
        </p:nvSpPr>
        <p:spPr/>
        <p:txBody>
          <a:bodyPr>
            <a:normAutofit/>
          </a:bodyPr>
          <a:lstStyle/>
          <a:p>
            <a:r>
              <a:rPr lang="en-US" dirty="0" smtClean="0"/>
              <a:t>Kellen Conroy</a:t>
            </a:r>
            <a:br>
              <a:rPr lang="en-US" dirty="0" smtClean="0"/>
            </a:br>
            <a:r>
              <a:rPr lang="en-US" dirty="0" smtClean="0"/>
              <a:t>ESU #1</a:t>
            </a:r>
          </a:p>
          <a:p>
            <a:r>
              <a:rPr lang="en-US" dirty="0" smtClean="0"/>
              <a:t>NATS Fall Conference 2013-14</a:t>
            </a:r>
            <a:endParaRPr lang="en-US" dirty="0"/>
          </a:p>
        </p:txBody>
      </p:sp>
    </p:spTree>
    <p:extLst>
      <p:ext uri="{BB962C8B-B14F-4D97-AF65-F5344CB8AC3E}">
        <p14:creationId xmlns:p14="http://schemas.microsoft.com/office/powerpoint/2010/main" val="3459443901"/>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Lab Set-Up</a:t>
            </a:r>
            <a:endParaRPr lang="en-US" dirty="0"/>
          </a:p>
        </p:txBody>
      </p:sp>
      <p:sp>
        <p:nvSpPr>
          <p:cNvPr id="3" name="Content Placeholder 2"/>
          <p:cNvSpPr>
            <a:spLocks noGrp="1"/>
          </p:cNvSpPr>
          <p:nvPr>
            <p:ph idx="1"/>
          </p:nvPr>
        </p:nvSpPr>
        <p:spPr/>
        <p:txBody>
          <a:bodyPr>
            <a:normAutofit/>
          </a:bodyPr>
          <a:lstStyle/>
          <a:p>
            <a:r>
              <a:rPr lang="en-US" dirty="0" smtClean="0"/>
              <a:t>“Science is a verb” Jim Woodland – Former Director of Science Education at NDE.</a:t>
            </a:r>
          </a:p>
          <a:p>
            <a:pPr lvl="2"/>
            <a:r>
              <a:rPr lang="en-US" dirty="0" smtClean="0"/>
              <a:t>James Blake – New Director of Science Education at NDE</a:t>
            </a:r>
          </a:p>
          <a:p>
            <a:r>
              <a:rPr lang="en-US" dirty="0" smtClean="0"/>
              <a:t>Inquiry Focus</a:t>
            </a:r>
          </a:p>
          <a:p>
            <a:pPr lvl="1"/>
            <a:r>
              <a:rPr lang="en-US" dirty="0" smtClean="0"/>
              <a:t>Students need to be questioning, discovering, and challenging ideas</a:t>
            </a:r>
          </a:p>
          <a:p>
            <a:r>
              <a:rPr lang="en-US" dirty="0" smtClean="0"/>
              <a:t>What does a lab look like in the elementary classroom?</a:t>
            </a:r>
          </a:p>
          <a:p>
            <a:pPr lvl="1"/>
            <a:r>
              <a:rPr lang="en-US" dirty="0" smtClean="0"/>
              <a:t>Important to remember, do what works for you and your students.</a:t>
            </a:r>
          </a:p>
          <a:p>
            <a:pPr lvl="1"/>
            <a:r>
              <a:rPr lang="en-US" dirty="0" smtClean="0"/>
              <a:t>Availability of Materials</a:t>
            </a:r>
          </a:p>
        </p:txBody>
      </p:sp>
    </p:spTree>
    <p:extLst>
      <p:ext uri="{BB962C8B-B14F-4D97-AF65-F5344CB8AC3E}">
        <p14:creationId xmlns:p14="http://schemas.microsoft.com/office/powerpoint/2010/main" val="1323152497"/>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Lab Set-Up</a:t>
            </a:r>
            <a:endParaRPr lang="en-US" dirty="0"/>
          </a:p>
        </p:txBody>
      </p:sp>
      <p:sp>
        <p:nvSpPr>
          <p:cNvPr id="3" name="Content Placeholder 2"/>
          <p:cNvSpPr>
            <a:spLocks noGrp="1"/>
          </p:cNvSpPr>
          <p:nvPr>
            <p:ph idx="1"/>
          </p:nvPr>
        </p:nvSpPr>
        <p:spPr/>
        <p:txBody>
          <a:bodyPr/>
          <a:lstStyle/>
          <a:p>
            <a:r>
              <a:rPr lang="en-US" dirty="0" smtClean="0"/>
              <a:t>I have found throughout my practices that there are three main areas of focus for effective elementary classroom lab set-up</a:t>
            </a:r>
          </a:p>
        </p:txBody>
      </p:sp>
      <p:sp>
        <p:nvSpPr>
          <p:cNvPr id="6" name="Rectangle 5"/>
          <p:cNvSpPr/>
          <p:nvPr/>
        </p:nvSpPr>
        <p:spPr>
          <a:xfrm>
            <a:off x="1722555" y="5168257"/>
            <a:ext cx="5456852" cy="7887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t>Prior Knowledge</a:t>
            </a:r>
            <a:endParaRPr lang="en-US" sz="2400" b="1" dirty="0"/>
          </a:p>
        </p:txBody>
      </p:sp>
      <p:sp>
        <p:nvSpPr>
          <p:cNvPr id="7" name="Rectangle 6"/>
          <p:cNvSpPr/>
          <p:nvPr/>
        </p:nvSpPr>
        <p:spPr>
          <a:xfrm>
            <a:off x="2514679" y="4237719"/>
            <a:ext cx="3709151" cy="79221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t>Clear Expectations</a:t>
            </a:r>
            <a:endParaRPr lang="en-US" sz="2400" b="1" dirty="0"/>
          </a:p>
        </p:txBody>
      </p:sp>
      <p:sp>
        <p:nvSpPr>
          <p:cNvPr id="8" name="Rectangle 7"/>
          <p:cNvSpPr/>
          <p:nvPr/>
        </p:nvSpPr>
        <p:spPr>
          <a:xfrm>
            <a:off x="3215769" y="3336963"/>
            <a:ext cx="2316524" cy="7498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t>Jobs</a:t>
            </a:r>
            <a:endParaRPr lang="en-US" sz="2400" b="1" dirty="0"/>
          </a:p>
        </p:txBody>
      </p:sp>
    </p:spTree>
    <p:extLst>
      <p:ext uri="{BB962C8B-B14F-4D97-AF65-F5344CB8AC3E}">
        <p14:creationId xmlns:p14="http://schemas.microsoft.com/office/powerpoint/2010/main" val="712905411"/>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#1 Prior Knowledge</a:t>
            </a:r>
            <a:endParaRPr lang="en-US" dirty="0"/>
          </a:p>
        </p:txBody>
      </p:sp>
      <p:sp>
        <p:nvSpPr>
          <p:cNvPr id="3" name="Content Placeholder 2"/>
          <p:cNvSpPr>
            <a:spLocks noGrp="1"/>
          </p:cNvSpPr>
          <p:nvPr>
            <p:ph idx="1"/>
          </p:nvPr>
        </p:nvSpPr>
        <p:spPr/>
        <p:txBody>
          <a:bodyPr>
            <a:normAutofit/>
          </a:bodyPr>
          <a:lstStyle/>
          <a:p>
            <a:r>
              <a:rPr lang="en-US" sz="2400" dirty="0" smtClean="0"/>
              <a:t>Think back to a time that you were really excited about a learning opportunity or…</a:t>
            </a:r>
          </a:p>
          <a:p>
            <a:pPr lvl="1"/>
            <a:r>
              <a:rPr lang="en-US" sz="2400" dirty="0" smtClean="0"/>
              <a:t>An event, movie, book, etc…</a:t>
            </a:r>
          </a:p>
          <a:p>
            <a:pPr marL="349250" lvl="1" indent="0">
              <a:buNone/>
            </a:pPr>
            <a:endParaRPr lang="en-US" sz="2400" dirty="0" smtClean="0"/>
          </a:p>
          <a:p>
            <a:r>
              <a:rPr lang="en-US" sz="2400" dirty="0" smtClean="0"/>
              <a:t>Why were you excited about that?</a:t>
            </a:r>
          </a:p>
          <a:p>
            <a:pPr lvl="1"/>
            <a:r>
              <a:rPr lang="en-US" sz="2400" dirty="0" smtClean="0"/>
              <a:t>Discuss with the person next to you what you were excited about and why?</a:t>
            </a:r>
          </a:p>
          <a:p>
            <a:pPr lvl="1"/>
            <a:r>
              <a:rPr lang="en-US" sz="2400" dirty="0" smtClean="0"/>
              <a:t>How can this relate to our students in the classroom?</a:t>
            </a:r>
          </a:p>
        </p:txBody>
      </p:sp>
    </p:spTree>
    <p:extLst>
      <p:ext uri="{BB962C8B-B14F-4D97-AF65-F5344CB8AC3E}">
        <p14:creationId xmlns:p14="http://schemas.microsoft.com/office/powerpoint/2010/main" val="1320019243"/>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During This Session…</a:t>
            </a:r>
            <a:endParaRPr lang="en-US" dirty="0"/>
          </a:p>
        </p:txBody>
      </p:sp>
      <p:sp>
        <p:nvSpPr>
          <p:cNvPr id="3" name="Content Placeholder 2"/>
          <p:cNvSpPr>
            <a:spLocks noGrp="1"/>
          </p:cNvSpPr>
          <p:nvPr>
            <p:ph idx="1"/>
          </p:nvPr>
        </p:nvSpPr>
        <p:spPr/>
        <p:txBody>
          <a:bodyPr>
            <a:normAutofit/>
          </a:bodyPr>
          <a:lstStyle/>
          <a:p>
            <a:r>
              <a:rPr lang="en-US" dirty="0" smtClean="0"/>
              <a:t>Math</a:t>
            </a:r>
          </a:p>
          <a:p>
            <a:pPr lvl="1"/>
            <a:r>
              <a:rPr lang="en-US" dirty="0" smtClean="0"/>
              <a:t>Games for the Elementary Math Classroom</a:t>
            </a:r>
          </a:p>
          <a:p>
            <a:pPr lvl="1"/>
            <a:r>
              <a:rPr lang="en-US" dirty="0" smtClean="0"/>
              <a:t>Technology for the Elementary Math Classroom</a:t>
            </a:r>
          </a:p>
          <a:p>
            <a:pPr lvl="1"/>
            <a:r>
              <a:rPr lang="en-US" dirty="0" smtClean="0"/>
              <a:t>Notebook/Journal Strategies</a:t>
            </a:r>
          </a:p>
          <a:p>
            <a:pPr lvl="1"/>
            <a:r>
              <a:rPr lang="en-US" dirty="0" smtClean="0"/>
              <a:t>NeSA-M</a:t>
            </a:r>
            <a:endParaRPr lang="en-US" dirty="0"/>
          </a:p>
          <a:p>
            <a:r>
              <a:rPr lang="en-US" dirty="0" smtClean="0"/>
              <a:t>Science</a:t>
            </a:r>
          </a:p>
          <a:p>
            <a:pPr lvl="1"/>
            <a:r>
              <a:rPr lang="en-US" dirty="0" smtClean="0"/>
              <a:t>Effective Lab Set-Up for the Elementary Classroom</a:t>
            </a:r>
          </a:p>
          <a:p>
            <a:pPr lvl="1"/>
            <a:r>
              <a:rPr lang="en-US" dirty="0" smtClean="0"/>
              <a:t>Technology for the Elementary Science Classroom</a:t>
            </a:r>
          </a:p>
          <a:p>
            <a:pPr marL="282575" lvl="1" indent="0">
              <a:buNone/>
            </a:pPr>
            <a:endParaRPr lang="en-US" dirty="0"/>
          </a:p>
        </p:txBody>
      </p:sp>
    </p:spTree>
    <p:extLst>
      <p:ext uri="{BB962C8B-B14F-4D97-AF65-F5344CB8AC3E}">
        <p14:creationId xmlns:p14="http://schemas.microsoft.com/office/powerpoint/2010/main" val="3932200160"/>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#1 Prior Knowledge</a:t>
            </a:r>
            <a:endParaRPr lang="en-US" dirty="0"/>
          </a:p>
        </p:txBody>
      </p:sp>
      <p:sp>
        <p:nvSpPr>
          <p:cNvPr id="3" name="Content Placeholder 2"/>
          <p:cNvSpPr>
            <a:spLocks noGrp="1"/>
          </p:cNvSpPr>
          <p:nvPr>
            <p:ph idx="1"/>
          </p:nvPr>
        </p:nvSpPr>
        <p:spPr>
          <a:xfrm>
            <a:off x="779463" y="2125642"/>
            <a:ext cx="7583488" cy="4007224"/>
          </a:xfrm>
        </p:spPr>
        <p:txBody>
          <a:bodyPr/>
          <a:lstStyle/>
          <a:p>
            <a:r>
              <a:rPr lang="en-US" sz="2400" dirty="0" smtClean="0"/>
              <a:t>Establishing a sense of prior knowledge with students in the classroom is critical.</a:t>
            </a:r>
          </a:p>
          <a:p>
            <a:pPr marL="0" indent="0">
              <a:buNone/>
            </a:pPr>
            <a:endParaRPr lang="en-US" sz="2400" dirty="0" smtClean="0"/>
          </a:p>
          <a:p>
            <a:r>
              <a:rPr lang="en-US" sz="2400" dirty="0" smtClean="0"/>
              <a:t>Once you have the interest of the students and they are engaged, the possibilities are endless. </a:t>
            </a:r>
          </a:p>
          <a:p>
            <a:pPr marL="0" indent="0">
              <a:buNone/>
            </a:pPr>
            <a:endParaRPr lang="en-US" sz="2400" dirty="0" smtClean="0"/>
          </a:p>
          <a:p>
            <a:r>
              <a:rPr lang="en-US" sz="2400" dirty="0" smtClean="0"/>
              <a:t>The important question is…how?</a:t>
            </a:r>
          </a:p>
          <a:p>
            <a:endParaRPr lang="en-US" dirty="0"/>
          </a:p>
        </p:txBody>
      </p:sp>
    </p:spTree>
    <p:extLst>
      <p:ext uri="{BB962C8B-B14F-4D97-AF65-F5344CB8AC3E}">
        <p14:creationId xmlns:p14="http://schemas.microsoft.com/office/powerpoint/2010/main" val="2689657423"/>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#1 Prior Knowledge</a:t>
            </a:r>
            <a:endParaRPr lang="en-US" dirty="0"/>
          </a:p>
        </p:txBody>
      </p:sp>
      <p:sp>
        <p:nvSpPr>
          <p:cNvPr id="3" name="Content Placeholder 2"/>
          <p:cNvSpPr>
            <a:spLocks noGrp="1"/>
          </p:cNvSpPr>
          <p:nvPr>
            <p:ph idx="1"/>
          </p:nvPr>
        </p:nvSpPr>
        <p:spPr>
          <a:xfrm>
            <a:off x="779463" y="1674209"/>
            <a:ext cx="7583488" cy="4851108"/>
          </a:xfrm>
        </p:spPr>
        <p:txBody>
          <a:bodyPr>
            <a:normAutofit fontScale="92500" lnSpcReduction="10000"/>
          </a:bodyPr>
          <a:lstStyle/>
          <a:p>
            <a:r>
              <a:rPr lang="en-US" dirty="0" smtClean="0"/>
              <a:t>Paper Towel Lab Investigation </a:t>
            </a:r>
          </a:p>
          <a:p>
            <a:r>
              <a:rPr lang="en-US" dirty="0" smtClean="0"/>
              <a:t>We </a:t>
            </a:r>
            <a:r>
              <a:rPr lang="en-US" dirty="0"/>
              <a:t>all see the commercials on TV for the best products that money can buy and the products we can’t live without.  Now it is time to put those products to the test.  We will be testing the durability of two different brands of paper towels!  Our job is to investigate if the brand name paper towels are really worth the extra money and </a:t>
            </a:r>
            <a:r>
              <a:rPr lang="en-US" dirty="0" smtClean="0"/>
              <a:t>when wet, can they support the weight of a marble longer</a:t>
            </a:r>
            <a:r>
              <a:rPr lang="en-US" dirty="0"/>
              <a:t> </a:t>
            </a:r>
            <a:r>
              <a:rPr lang="en-US" dirty="0" smtClean="0"/>
              <a:t>than </a:t>
            </a:r>
            <a:r>
              <a:rPr lang="en-US" dirty="0"/>
              <a:t>the generic brand of paper towels</a:t>
            </a:r>
            <a:r>
              <a:rPr lang="en-US" dirty="0" smtClean="0"/>
              <a:t>.</a:t>
            </a:r>
            <a:endParaRPr lang="en-US" sz="2200" dirty="0" smtClean="0"/>
          </a:p>
          <a:p>
            <a:r>
              <a:rPr lang="en-US" dirty="0" smtClean="0">
                <a:hlinkClick r:id="rId2"/>
              </a:rPr>
              <a:t>Commercial Clips of Product Advertisements</a:t>
            </a:r>
            <a:endParaRPr lang="en-US" dirty="0" smtClean="0"/>
          </a:p>
          <a:p>
            <a:pPr lvl="2"/>
            <a:r>
              <a:rPr lang="en-US" sz="2200" dirty="0" smtClean="0"/>
              <a:t>Engage discussion with the students about products on TV</a:t>
            </a:r>
          </a:p>
          <a:p>
            <a:pPr lvl="2"/>
            <a:r>
              <a:rPr lang="en-US" sz="2200" dirty="0" smtClean="0"/>
              <a:t>YouTube is a great resource </a:t>
            </a:r>
          </a:p>
          <a:p>
            <a:pPr lvl="2"/>
            <a:r>
              <a:rPr lang="en-US" sz="2200" dirty="0" smtClean="0"/>
              <a:t>BE SURE TO SCREEN FIRST!</a:t>
            </a:r>
          </a:p>
        </p:txBody>
      </p:sp>
    </p:spTree>
    <p:extLst>
      <p:ext uri="{BB962C8B-B14F-4D97-AF65-F5344CB8AC3E}">
        <p14:creationId xmlns:p14="http://schemas.microsoft.com/office/powerpoint/2010/main" val="146063801"/>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#2 Clear Expectations</a:t>
            </a:r>
            <a:endParaRPr lang="en-US" dirty="0"/>
          </a:p>
        </p:txBody>
      </p:sp>
      <p:sp>
        <p:nvSpPr>
          <p:cNvPr id="3" name="Content Placeholder 2"/>
          <p:cNvSpPr>
            <a:spLocks noGrp="1"/>
          </p:cNvSpPr>
          <p:nvPr>
            <p:ph idx="1"/>
          </p:nvPr>
        </p:nvSpPr>
        <p:spPr/>
        <p:txBody>
          <a:bodyPr/>
          <a:lstStyle/>
          <a:p>
            <a:r>
              <a:rPr lang="en-US" dirty="0" smtClean="0"/>
              <a:t>Classroom Management Techniques</a:t>
            </a:r>
          </a:p>
          <a:p>
            <a:pPr lvl="1"/>
            <a:r>
              <a:rPr lang="en-US" dirty="0" smtClean="0"/>
              <a:t>How would you describe your instruction as a teacher?</a:t>
            </a:r>
          </a:p>
          <a:p>
            <a:pPr lvl="2"/>
            <a:r>
              <a:rPr lang="en-US" dirty="0" smtClean="0"/>
              <a:t>Teacher Guided</a:t>
            </a:r>
          </a:p>
          <a:p>
            <a:pPr lvl="2"/>
            <a:r>
              <a:rPr lang="en-US" dirty="0" smtClean="0"/>
              <a:t>Teacher/Student Guided</a:t>
            </a:r>
          </a:p>
          <a:p>
            <a:pPr lvl="2"/>
            <a:r>
              <a:rPr lang="en-US" dirty="0" smtClean="0"/>
              <a:t>Student Guided</a:t>
            </a:r>
          </a:p>
          <a:p>
            <a:r>
              <a:rPr lang="en-US" dirty="0" smtClean="0"/>
              <a:t>Important to understand what you and your students do well and are comfortable with.</a:t>
            </a:r>
          </a:p>
          <a:p>
            <a:r>
              <a:rPr lang="en-US" dirty="0" smtClean="0"/>
              <a:t>The same management techniques that are implemented into your classroom can work in Science labs. </a:t>
            </a:r>
          </a:p>
          <a:p>
            <a:pPr lvl="2"/>
            <a:endParaRPr lang="en-US" dirty="0"/>
          </a:p>
        </p:txBody>
      </p:sp>
    </p:spTree>
    <p:extLst>
      <p:ext uri="{BB962C8B-B14F-4D97-AF65-F5344CB8AC3E}">
        <p14:creationId xmlns:p14="http://schemas.microsoft.com/office/powerpoint/2010/main" val="2759555377"/>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#2 Clear Expectations</a:t>
            </a:r>
            <a:endParaRPr lang="en-US" dirty="0"/>
          </a:p>
        </p:txBody>
      </p:sp>
      <p:sp>
        <p:nvSpPr>
          <p:cNvPr id="3" name="Content Placeholder 2"/>
          <p:cNvSpPr>
            <a:spLocks noGrp="1"/>
          </p:cNvSpPr>
          <p:nvPr>
            <p:ph idx="1"/>
          </p:nvPr>
        </p:nvSpPr>
        <p:spPr/>
        <p:txBody>
          <a:bodyPr>
            <a:normAutofit/>
          </a:bodyPr>
          <a:lstStyle/>
          <a:p>
            <a:r>
              <a:rPr lang="en-US" sz="2400" dirty="0" smtClean="0"/>
              <a:t>Lab Example – Paper Towels</a:t>
            </a:r>
          </a:p>
          <a:p>
            <a:pPr lvl="1"/>
            <a:r>
              <a:rPr lang="en-US" sz="2400" dirty="0" smtClean="0"/>
              <a:t>We’ve established prior knowledge and have discussion sparked!</a:t>
            </a:r>
          </a:p>
          <a:p>
            <a:pPr marL="349250" lvl="1" indent="0">
              <a:buNone/>
            </a:pPr>
            <a:endParaRPr lang="en-US" sz="2400" dirty="0" smtClean="0"/>
          </a:p>
          <a:p>
            <a:pPr lvl="1"/>
            <a:r>
              <a:rPr lang="en-US" sz="2400" dirty="0" smtClean="0"/>
              <a:t>Setting Clear Expectations for Students</a:t>
            </a:r>
          </a:p>
          <a:p>
            <a:pPr lvl="2"/>
            <a:r>
              <a:rPr lang="en-US" sz="2400" dirty="0" smtClean="0"/>
              <a:t>Arranging Groups</a:t>
            </a:r>
          </a:p>
          <a:p>
            <a:pPr lvl="2"/>
            <a:r>
              <a:rPr lang="en-US" sz="2400" dirty="0" smtClean="0"/>
              <a:t>Locating Workstations</a:t>
            </a:r>
          </a:p>
          <a:p>
            <a:pPr lvl="2"/>
            <a:r>
              <a:rPr lang="en-US" sz="2400" dirty="0" smtClean="0"/>
              <a:t>Gathering Materials</a:t>
            </a:r>
          </a:p>
          <a:p>
            <a:pPr lvl="3"/>
            <a:r>
              <a:rPr lang="en-US" sz="2400" dirty="0" smtClean="0"/>
              <a:t>This is where jobs come in!</a:t>
            </a:r>
          </a:p>
          <a:p>
            <a:pPr lvl="2"/>
            <a:endParaRPr lang="en-US" sz="2400" dirty="0"/>
          </a:p>
        </p:txBody>
      </p:sp>
    </p:spTree>
    <p:extLst>
      <p:ext uri="{BB962C8B-B14F-4D97-AF65-F5344CB8AC3E}">
        <p14:creationId xmlns:p14="http://schemas.microsoft.com/office/powerpoint/2010/main" val="871343212"/>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#2 Clear Expectations</a:t>
            </a:r>
            <a:br>
              <a:rPr lang="en-US" dirty="0" smtClean="0"/>
            </a:br>
            <a:r>
              <a:rPr lang="en-US" dirty="0"/>
              <a:t>(</a:t>
            </a:r>
            <a:r>
              <a:rPr lang="en-US" dirty="0" smtClean="0"/>
              <a:t>Groups/Teams)</a:t>
            </a:r>
            <a:endParaRPr lang="en-US" dirty="0"/>
          </a:p>
        </p:txBody>
      </p:sp>
      <p:sp>
        <p:nvSpPr>
          <p:cNvPr id="3" name="Content Placeholder 2"/>
          <p:cNvSpPr>
            <a:spLocks noGrp="1"/>
          </p:cNvSpPr>
          <p:nvPr>
            <p:ph idx="1"/>
          </p:nvPr>
        </p:nvSpPr>
        <p:spPr>
          <a:xfrm>
            <a:off x="779463" y="1949823"/>
            <a:ext cx="7583488" cy="4573815"/>
          </a:xfrm>
        </p:spPr>
        <p:txBody>
          <a:bodyPr>
            <a:normAutofit lnSpcReduction="10000"/>
          </a:bodyPr>
          <a:lstStyle/>
          <a:p>
            <a:r>
              <a:rPr lang="en-US" sz="2400" dirty="0" smtClean="0"/>
              <a:t>Ideas for lab-set up</a:t>
            </a:r>
          </a:p>
          <a:p>
            <a:pPr lvl="1"/>
            <a:r>
              <a:rPr lang="en-US" sz="2400" dirty="0" smtClean="0"/>
              <a:t>Seating Arrangement</a:t>
            </a:r>
          </a:p>
          <a:p>
            <a:pPr lvl="2"/>
            <a:r>
              <a:rPr lang="en-US" sz="2400" dirty="0" smtClean="0"/>
              <a:t>Possibly in groups of 2, 3 , or 4</a:t>
            </a:r>
          </a:p>
          <a:p>
            <a:pPr lvl="1"/>
            <a:r>
              <a:rPr lang="en-US" sz="2400" dirty="0" smtClean="0"/>
              <a:t>Name Sticks</a:t>
            </a:r>
          </a:p>
          <a:p>
            <a:pPr lvl="1"/>
            <a:r>
              <a:rPr lang="en-US" sz="2400" dirty="0" smtClean="0"/>
              <a:t>Random Name Caller (App)</a:t>
            </a:r>
          </a:p>
          <a:p>
            <a:pPr lvl="1"/>
            <a:r>
              <a:rPr lang="en-US" sz="2400" dirty="0" smtClean="0"/>
              <a:t>Playing Card Partners</a:t>
            </a:r>
          </a:p>
          <a:p>
            <a:pPr lvl="1"/>
            <a:endParaRPr lang="en-US" sz="2400" dirty="0"/>
          </a:p>
          <a:p>
            <a:r>
              <a:rPr lang="en-US" sz="2400" dirty="0" smtClean="0"/>
              <a:t>Important to know your students and how they interact with one another in the classroom.</a:t>
            </a:r>
          </a:p>
          <a:p>
            <a:r>
              <a:rPr lang="en-US" sz="2400" dirty="0" smtClean="0"/>
              <a:t>May need to sit in and alter groups at times.</a:t>
            </a:r>
          </a:p>
          <a:p>
            <a:pPr lvl="1"/>
            <a:endParaRPr lang="en-US" dirty="0"/>
          </a:p>
        </p:txBody>
      </p:sp>
    </p:spTree>
    <p:extLst>
      <p:ext uri="{BB962C8B-B14F-4D97-AF65-F5344CB8AC3E}">
        <p14:creationId xmlns:p14="http://schemas.microsoft.com/office/powerpoint/2010/main" val="1967037624"/>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#2 Clear Expectations</a:t>
            </a:r>
            <a:br>
              <a:rPr lang="en-US" dirty="0" smtClean="0"/>
            </a:br>
            <a:r>
              <a:rPr lang="en-US" dirty="0" smtClean="0"/>
              <a:t>(Groups/Teams)</a:t>
            </a:r>
            <a:endParaRPr lang="en-US" dirty="0"/>
          </a:p>
        </p:txBody>
      </p:sp>
      <p:sp>
        <p:nvSpPr>
          <p:cNvPr id="3" name="Content Placeholder 2"/>
          <p:cNvSpPr>
            <a:spLocks noGrp="1"/>
          </p:cNvSpPr>
          <p:nvPr>
            <p:ph idx="1"/>
          </p:nvPr>
        </p:nvSpPr>
        <p:spPr>
          <a:xfrm>
            <a:off x="779463" y="1949823"/>
            <a:ext cx="7583488" cy="4593059"/>
          </a:xfrm>
        </p:spPr>
        <p:txBody>
          <a:bodyPr>
            <a:noAutofit/>
          </a:bodyPr>
          <a:lstStyle/>
          <a:p>
            <a:r>
              <a:rPr lang="en-US" sz="2400" dirty="0" smtClean="0"/>
              <a:t>Lab Example </a:t>
            </a:r>
          </a:p>
          <a:p>
            <a:pPr lvl="1"/>
            <a:r>
              <a:rPr lang="en-US" sz="2400" dirty="0" smtClean="0"/>
              <a:t>The card on your desk is missing something. It is missing three other partners.  Before we can begin the investigation, you must find your three partners that have the same number or figure as you. </a:t>
            </a:r>
          </a:p>
          <a:p>
            <a:pPr lvl="2"/>
            <a:r>
              <a:rPr lang="en-US" sz="2400" dirty="0" smtClean="0"/>
              <a:t>Rules</a:t>
            </a:r>
          </a:p>
          <a:p>
            <a:pPr lvl="3"/>
            <a:r>
              <a:rPr lang="en-US" sz="2400" dirty="0" smtClean="0"/>
              <a:t>1 minute to…</a:t>
            </a:r>
          </a:p>
          <a:p>
            <a:pPr lvl="4"/>
            <a:r>
              <a:rPr lang="en-US" sz="2400" dirty="0" smtClean="0"/>
              <a:t>Find your group and be seated</a:t>
            </a:r>
          </a:p>
          <a:p>
            <a:pPr lvl="4"/>
            <a:r>
              <a:rPr lang="en-US" sz="2400" dirty="0" smtClean="0"/>
              <a:t>Thumbs up with your right hand when ready </a:t>
            </a:r>
            <a:endParaRPr lang="en-US" sz="2400" dirty="0"/>
          </a:p>
        </p:txBody>
      </p:sp>
    </p:spTree>
    <p:extLst>
      <p:ext uri="{BB962C8B-B14F-4D97-AF65-F5344CB8AC3E}">
        <p14:creationId xmlns:p14="http://schemas.microsoft.com/office/powerpoint/2010/main" val="162536448"/>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#3 Responsibilities (Jobs)</a:t>
            </a: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sz="2400" dirty="0" smtClean="0"/>
              <a:t>So Far We’ve</a:t>
            </a:r>
          </a:p>
          <a:p>
            <a:pPr lvl="1"/>
            <a:r>
              <a:rPr lang="en-US" sz="2400" dirty="0" smtClean="0"/>
              <a:t>Established Prior Knowledge and Discussion</a:t>
            </a:r>
          </a:p>
          <a:p>
            <a:pPr lvl="1"/>
            <a:r>
              <a:rPr lang="en-US" sz="2400" dirty="0" smtClean="0"/>
              <a:t>Set Lab Expectations for Students</a:t>
            </a:r>
          </a:p>
          <a:p>
            <a:pPr lvl="1"/>
            <a:r>
              <a:rPr lang="en-US" sz="2400" dirty="0" smtClean="0"/>
              <a:t>Now what???</a:t>
            </a:r>
          </a:p>
          <a:p>
            <a:pPr marL="349250" lvl="1" indent="0">
              <a:buNone/>
            </a:pPr>
            <a:endParaRPr lang="en-US" dirty="0"/>
          </a:p>
        </p:txBody>
      </p:sp>
    </p:spTree>
    <p:extLst>
      <p:ext uri="{BB962C8B-B14F-4D97-AF65-F5344CB8AC3E}">
        <p14:creationId xmlns:p14="http://schemas.microsoft.com/office/powerpoint/2010/main" val="1139896212"/>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#3 Responsibilities (Jobs)</a:t>
            </a:r>
            <a:endParaRPr lang="en-US" dirty="0"/>
          </a:p>
        </p:txBody>
      </p:sp>
      <p:sp>
        <p:nvSpPr>
          <p:cNvPr id="3" name="Content Placeholder 2"/>
          <p:cNvSpPr>
            <a:spLocks noGrp="1"/>
          </p:cNvSpPr>
          <p:nvPr>
            <p:ph idx="1"/>
          </p:nvPr>
        </p:nvSpPr>
        <p:spPr/>
        <p:txBody>
          <a:bodyPr/>
          <a:lstStyle/>
          <a:p>
            <a:r>
              <a:rPr lang="en-US" dirty="0" smtClean="0"/>
              <a:t>These are based upon a 4 person learning team.</a:t>
            </a:r>
          </a:p>
          <a:p>
            <a:pPr lvl="1"/>
            <a:r>
              <a:rPr lang="en-US" dirty="0" smtClean="0"/>
              <a:t>Important to do what work works for…</a:t>
            </a:r>
          </a:p>
          <a:p>
            <a:pPr lvl="2"/>
            <a:r>
              <a:rPr lang="en-US" dirty="0"/>
              <a:t>Y</a:t>
            </a:r>
            <a:r>
              <a:rPr lang="en-US" dirty="0" smtClean="0"/>
              <a:t>our classroom!</a:t>
            </a:r>
          </a:p>
          <a:p>
            <a:pPr marL="685800" lvl="2" indent="0">
              <a:buNone/>
            </a:pPr>
            <a:endParaRPr lang="en-US" dirty="0" smtClean="0"/>
          </a:p>
          <a:p>
            <a:r>
              <a:rPr lang="en-US" dirty="0" smtClean="0"/>
              <a:t>Learning Team Roles</a:t>
            </a:r>
          </a:p>
          <a:p>
            <a:pPr lvl="1"/>
            <a:r>
              <a:rPr lang="en-US" dirty="0" smtClean="0"/>
              <a:t>Workspace</a:t>
            </a:r>
          </a:p>
          <a:p>
            <a:pPr lvl="1"/>
            <a:r>
              <a:rPr lang="en-US" dirty="0" smtClean="0"/>
              <a:t>Materials</a:t>
            </a:r>
          </a:p>
          <a:p>
            <a:pPr lvl="1"/>
            <a:r>
              <a:rPr lang="en-US" dirty="0" smtClean="0"/>
              <a:t>Data</a:t>
            </a:r>
          </a:p>
          <a:p>
            <a:pPr lvl="1"/>
            <a:r>
              <a:rPr lang="en-US" dirty="0" smtClean="0"/>
              <a:t>Clean-Up</a:t>
            </a:r>
            <a:endParaRPr lang="en-US" dirty="0"/>
          </a:p>
        </p:txBody>
      </p:sp>
    </p:spTree>
    <p:extLst>
      <p:ext uri="{BB962C8B-B14F-4D97-AF65-F5344CB8AC3E}">
        <p14:creationId xmlns:p14="http://schemas.microsoft.com/office/powerpoint/2010/main" val="3918947583"/>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#3 Responsibilities (Jobs)</a:t>
            </a:r>
            <a:endParaRPr lang="en-US" dirty="0"/>
          </a:p>
        </p:txBody>
      </p:sp>
      <p:sp>
        <p:nvSpPr>
          <p:cNvPr id="3" name="Content Placeholder 2"/>
          <p:cNvSpPr>
            <a:spLocks noGrp="1"/>
          </p:cNvSpPr>
          <p:nvPr>
            <p:ph idx="1"/>
          </p:nvPr>
        </p:nvSpPr>
        <p:spPr/>
        <p:txBody>
          <a:bodyPr>
            <a:normAutofit lnSpcReduction="10000"/>
          </a:bodyPr>
          <a:lstStyle/>
          <a:p>
            <a:r>
              <a:rPr lang="en-US" sz="2400" dirty="0" smtClean="0"/>
              <a:t>Workspace</a:t>
            </a:r>
          </a:p>
          <a:p>
            <a:pPr lvl="1"/>
            <a:r>
              <a:rPr lang="en-US" sz="2400" dirty="0" smtClean="0"/>
              <a:t>Once groups are established this person checks that the workspace is suitable for the group and lab.</a:t>
            </a:r>
          </a:p>
          <a:p>
            <a:pPr lvl="1"/>
            <a:endParaRPr lang="en-US" dirty="0"/>
          </a:p>
          <a:p>
            <a:pPr marL="349250" lvl="1" indent="0">
              <a:buNone/>
            </a:pPr>
            <a:endParaRPr lang="en-US" dirty="0" smtClean="0"/>
          </a:p>
          <a:p>
            <a:r>
              <a:rPr lang="en-US" sz="2400" dirty="0" smtClean="0"/>
              <a:t>Materials</a:t>
            </a:r>
          </a:p>
          <a:p>
            <a:pPr lvl="1"/>
            <a:r>
              <a:rPr lang="en-US" sz="2400" dirty="0" smtClean="0"/>
              <a:t>The workspace has been established. This person gathers the materials necessary for the lab.  May need some support from the group depending on the lab requirements.</a:t>
            </a:r>
            <a:endParaRPr lang="en-US" sz="2400" dirty="0"/>
          </a:p>
        </p:txBody>
      </p:sp>
    </p:spTree>
    <p:extLst>
      <p:ext uri="{BB962C8B-B14F-4D97-AF65-F5344CB8AC3E}">
        <p14:creationId xmlns:p14="http://schemas.microsoft.com/office/powerpoint/2010/main" val="2502227363"/>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#3 Responsibilities (Jobs)</a:t>
            </a:r>
          </a:p>
        </p:txBody>
      </p:sp>
      <p:sp>
        <p:nvSpPr>
          <p:cNvPr id="3" name="Content Placeholder 2"/>
          <p:cNvSpPr>
            <a:spLocks noGrp="1"/>
          </p:cNvSpPr>
          <p:nvPr>
            <p:ph idx="1"/>
          </p:nvPr>
        </p:nvSpPr>
        <p:spPr>
          <a:xfrm>
            <a:off x="779463" y="1949824"/>
            <a:ext cx="7583488" cy="4554572"/>
          </a:xfrm>
        </p:spPr>
        <p:txBody>
          <a:bodyPr>
            <a:normAutofit/>
          </a:bodyPr>
          <a:lstStyle/>
          <a:p>
            <a:r>
              <a:rPr lang="en-US" sz="2400" dirty="0" smtClean="0"/>
              <a:t>Data</a:t>
            </a:r>
          </a:p>
          <a:p>
            <a:pPr lvl="1"/>
            <a:r>
              <a:rPr lang="en-US" sz="2400" dirty="0" smtClean="0"/>
              <a:t>The lab investigation is underway.  This person ensures that data are recorded and all group members have access.</a:t>
            </a:r>
          </a:p>
          <a:p>
            <a:endParaRPr lang="en-US" sz="2400" dirty="0" smtClean="0"/>
          </a:p>
          <a:p>
            <a:r>
              <a:rPr lang="en-US" sz="2400" dirty="0" smtClean="0"/>
              <a:t>Clean-Up</a:t>
            </a:r>
          </a:p>
          <a:p>
            <a:pPr lvl="1"/>
            <a:r>
              <a:rPr lang="en-US" sz="2400" dirty="0" smtClean="0"/>
              <a:t>All data has been collected/class time has ended.  This member ensures that all materials are returned and workspace is in order.</a:t>
            </a:r>
            <a:endParaRPr lang="en-US" sz="2400" dirty="0"/>
          </a:p>
        </p:txBody>
      </p:sp>
    </p:spTree>
    <p:extLst>
      <p:ext uri="{BB962C8B-B14F-4D97-AF65-F5344CB8AC3E}">
        <p14:creationId xmlns:p14="http://schemas.microsoft.com/office/powerpoint/2010/main" val="3987102226"/>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Math</a:t>
            </a:r>
            <a:endParaRPr lang="en-US" dirty="0"/>
          </a:p>
        </p:txBody>
      </p:sp>
      <p:sp>
        <p:nvSpPr>
          <p:cNvPr id="3" name="Content Placeholder 2"/>
          <p:cNvSpPr>
            <a:spLocks noGrp="1"/>
          </p:cNvSpPr>
          <p:nvPr>
            <p:ph idx="1"/>
          </p:nvPr>
        </p:nvSpPr>
        <p:spPr/>
        <p:txBody>
          <a:bodyPr>
            <a:normAutofit/>
          </a:bodyPr>
          <a:lstStyle/>
          <a:p>
            <a:pPr algn="ctr"/>
            <a:r>
              <a:rPr lang="en-US" sz="3200" dirty="0" smtClean="0"/>
              <a:t>Why do we have to learn this?</a:t>
            </a:r>
          </a:p>
          <a:p>
            <a:pPr algn="ctr"/>
            <a:endParaRPr lang="en-US" sz="3200" dirty="0"/>
          </a:p>
          <a:p>
            <a:pPr algn="ctr"/>
            <a:r>
              <a:rPr lang="en-US" sz="3200" dirty="0" smtClean="0">
                <a:hlinkClick r:id="rId2"/>
              </a:rPr>
              <a:t>Real Life Math</a:t>
            </a:r>
            <a:endParaRPr lang="en-US" sz="3200" dirty="0"/>
          </a:p>
        </p:txBody>
      </p:sp>
    </p:spTree>
    <p:extLst>
      <p:ext uri="{BB962C8B-B14F-4D97-AF65-F5344CB8AC3E}">
        <p14:creationId xmlns:p14="http://schemas.microsoft.com/office/powerpoint/2010/main" val="1071428768"/>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#3 Responsibilities (Jobs)</a:t>
            </a:r>
          </a:p>
        </p:txBody>
      </p:sp>
      <p:sp>
        <p:nvSpPr>
          <p:cNvPr id="3" name="Content Placeholder 2"/>
          <p:cNvSpPr>
            <a:spLocks noGrp="1"/>
          </p:cNvSpPr>
          <p:nvPr>
            <p:ph idx="1"/>
          </p:nvPr>
        </p:nvSpPr>
        <p:spPr>
          <a:xfrm>
            <a:off x="779463" y="2142262"/>
            <a:ext cx="7583488" cy="4007224"/>
          </a:xfrm>
        </p:spPr>
        <p:txBody>
          <a:bodyPr>
            <a:normAutofit/>
          </a:bodyPr>
          <a:lstStyle/>
          <a:p>
            <a:r>
              <a:rPr lang="en-US" sz="4200" dirty="0" smtClean="0"/>
              <a:t>Even though there are jobs within the group, all members are responsible for learning, investigating, participating, and working as a learning team.</a:t>
            </a:r>
            <a:endParaRPr lang="en-US" sz="4200" dirty="0"/>
          </a:p>
        </p:txBody>
      </p:sp>
    </p:spTree>
    <p:extLst>
      <p:ext uri="{BB962C8B-B14F-4D97-AF65-F5344CB8AC3E}">
        <p14:creationId xmlns:p14="http://schemas.microsoft.com/office/powerpoint/2010/main" val="690212970"/>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Float My Boat</a:t>
            </a:r>
            <a:endParaRPr lang="en-US" dirty="0"/>
          </a:p>
        </p:txBody>
      </p:sp>
      <p:sp>
        <p:nvSpPr>
          <p:cNvPr id="3" name="Content Placeholder 2"/>
          <p:cNvSpPr>
            <a:spLocks noGrp="1"/>
          </p:cNvSpPr>
          <p:nvPr>
            <p:ph idx="1"/>
          </p:nvPr>
        </p:nvSpPr>
        <p:spPr/>
        <p:txBody>
          <a:bodyPr/>
          <a:lstStyle/>
          <a:p>
            <a:endParaRPr lang="en-US" dirty="0" smtClean="0"/>
          </a:p>
          <a:p>
            <a:r>
              <a:rPr lang="en-US" dirty="0" smtClean="0"/>
              <a:t>STEM Activity</a:t>
            </a:r>
          </a:p>
          <a:p>
            <a:r>
              <a:rPr lang="en-US" dirty="0">
                <a:hlinkClick r:id="rId2"/>
              </a:rPr>
              <a:t>http://</a:t>
            </a:r>
            <a:r>
              <a:rPr lang="en-US" dirty="0" err="1" smtClean="0">
                <a:hlinkClick r:id="rId2"/>
              </a:rPr>
              <a:t>www.quietyoutube.com</a:t>
            </a:r>
            <a:r>
              <a:rPr lang="en-US" dirty="0">
                <a:hlinkClick r:id="rId2"/>
              </a:rPr>
              <a:t>/</a:t>
            </a:r>
            <a:r>
              <a:rPr lang="en-US" dirty="0" err="1">
                <a:hlinkClick r:id="rId2"/>
              </a:rPr>
              <a:t>watch?v</a:t>
            </a:r>
            <a:r>
              <a:rPr lang="en-US" dirty="0">
                <a:hlinkClick r:id="rId2"/>
              </a:rPr>
              <a:t>=zvRJ9FKTdC8</a:t>
            </a:r>
            <a:endParaRPr lang="en-US" dirty="0"/>
          </a:p>
          <a:p>
            <a:r>
              <a:rPr lang="en-US" dirty="0" smtClean="0"/>
              <a:t>See “Float My Boat” Teacher’s Guide</a:t>
            </a:r>
          </a:p>
          <a:p>
            <a:r>
              <a:rPr lang="en-US" dirty="0" smtClean="0"/>
              <a:t>Let’s Try it Out!</a:t>
            </a:r>
            <a:endParaRPr lang="en-US" dirty="0"/>
          </a:p>
        </p:txBody>
      </p:sp>
    </p:spTree>
    <p:extLst>
      <p:ext uri="{BB962C8B-B14F-4D97-AF65-F5344CB8AC3E}">
        <p14:creationId xmlns:p14="http://schemas.microsoft.com/office/powerpoint/2010/main" val="1559369145"/>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MPIES</a:t>
            </a:r>
            <a:endParaRPr lang="en-US" dirty="0"/>
          </a:p>
        </p:txBody>
      </p:sp>
      <p:sp>
        <p:nvSpPr>
          <p:cNvPr id="3" name="Content Placeholder 2"/>
          <p:cNvSpPr>
            <a:spLocks noGrp="1"/>
          </p:cNvSpPr>
          <p:nvPr>
            <p:ph idx="1"/>
          </p:nvPr>
        </p:nvSpPr>
        <p:spPr/>
        <p:txBody>
          <a:bodyPr>
            <a:normAutofit/>
          </a:bodyPr>
          <a:lstStyle/>
          <a:p>
            <a:pPr algn="ctr"/>
            <a:endParaRPr lang="en-US" sz="3600" dirty="0" smtClean="0"/>
          </a:p>
          <a:p>
            <a:pPr algn="ctr"/>
            <a:endParaRPr lang="en-US" sz="3600" dirty="0"/>
          </a:p>
          <a:p>
            <a:pPr algn="ctr"/>
            <a:r>
              <a:rPr lang="en-US" sz="3600" dirty="0" smtClean="0">
                <a:hlinkClick r:id="rId2" action="ppaction://hlinkfile"/>
              </a:rPr>
              <a:t>Effective Instruction in Science</a:t>
            </a:r>
            <a:endParaRPr lang="en-US" sz="3600" dirty="0"/>
          </a:p>
        </p:txBody>
      </p:sp>
    </p:spTree>
    <p:extLst>
      <p:ext uri="{BB962C8B-B14F-4D97-AF65-F5344CB8AC3E}">
        <p14:creationId xmlns:p14="http://schemas.microsoft.com/office/powerpoint/2010/main" val="366871565"/>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Technology for the Elementary Science Classroom</a:t>
            </a:r>
            <a:endParaRPr lang="en-US" dirty="0"/>
          </a:p>
        </p:txBody>
      </p:sp>
      <p:sp>
        <p:nvSpPr>
          <p:cNvPr id="3" name="Content Placeholder 2"/>
          <p:cNvSpPr>
            <a:spLocks noGrp="1"/>
          </p:cNvSpPr>
          <p:nvPr>
            <p:ph idx="1"/>
          </p:nvPr>
        </p:nvSpPr>
        <p:spPr/>
        <p:txBody>
          <a:bodyPr>
            <a:normAutofit/>
          </a:bodyPr>
          <a:lstStyle/>
          <a:p>
            <a:endParaRPr lang="en-US" sz="3200" dirty="0" smtClean="0"/>
          </a:p>
          <a:p>
            <a:r>
              <a:rPr lang="en-US" sz="3200" dirty="0" smtClean="0"/>
              <a:t>ESU </a:t>
            </a:r>
            <a:r>
              <a:rPr lang="en-US" sz="3200" dirty="0" smtClean="0"/>
              <a:t>#1 Science</a:t>
            </a:r>
          </a:p>
          <a:p>
            <a:pPr lvl="1"/>
            <a:r>
              <a:rPr lang="en-US" sz="3200" dirty="0" smtClean="0">
                <a:hlinkClick r:id="rId2"/>
              </a:rPr>
              <a:t>esu1science.wikispaces.com</a:t>
            </a:r>
            <a:endParaRPr lang="en-US" sz="3200" dirty="0" smtClean="0"/>
          </a:p>
          <a:p>
            <a:pPr marL="282575" lvl="1" indent="0">
              <a:buNone/>
            </a:pPr>
            <a:endParaRPr lang="en-US" sz="3200" dirty="0"/>
          </a:p>
        </p:txBody>
      </p:sp>
    </p:spTree>
    <p:extLst>
      <p:ext uri="{BB962C8B-B14F-4D97-AF65-F5344CB8AC3E}">
        <p14:creationId xmlns:p14="http://schemas.microsoft.com/office/powerpoint/2010/main" val="464203804"/>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NeSA</a:t>
            </a:r>
            <a:r>
              <a:rPr lang="en-US" dirty="0"/>
              <a:t> </a:t>
            </a:r>
            <a:r>
              <a:rPr lang="en-US" dirty="0" smtClean="0"/>
              <a:t>- S</a:t>
            </a:r>
            <a:endParaRPr lang="en-US" dirty="0"/>
          </a:p>
        </p:txBody>
      </p:sp>
      <p:sp>
        <p:nvSpPr>
          <p:cNvPr id="3" name="Content Placeholder 2"/>
          <p:cNvSpPr>
            <a:spLocks noGrp="1"/>
          </p:cNvSpPr>
          <p:nvPr>
            <p:ph idx="1"/>
          </p:nvPr>
        </p:nvSpPr>
        <p:spPr/>
        <p:txBody>
          <a:bodyPr>
            <a:normAutofit/>
          </a:bodyPr>
          <a:lstStyle/>
          <a:p>
            <a:pPr algn="ctr"/>
            <a:endParaRPr lang="en-US" sz="3200" dirty="0" smtClean="0">
              <a:hlinkClick r:id="rId2"/>
            </a:endParaRPr>
          </a:p>
          <a:p>
            <a:pPr algn="ctr"/>
            <a:endParaRPr lang="en-US" sz="3200" dirty="0">
              <a:hlinkClick r:id="rId2"/>
            </a:endParaRPr>
          </a:p>
          <a:p>
            <a:pPr algn="ctr"/>
            <a:r>
              <a:rPr lang="en-US" sz="3200" dirty="0" smtClean="0">
                <a:hlinkClick r:id="rId2"/>
              </a:rPr>
              <a:t>Nebraska Dept. of Education</a:t>
            </a:r>
            <a:endParaRPr lang="en-US" sz="3200" dirty="0"/>
          </a:p>
        </p:txBody>
      </p:sp>
    </p:spTree>
    <p:extLst>
      <p:ext uri="{BB962C8B-B14F-4D97-AF65-F5344CB8AC3E}">
        <p14:creationId xmlns:p14="http://schemas.microsoft.com/office/powerpoint/2010/main" val="380428420"/>
      </p:ext>
    </p:extLst>
  </p:cSld>
  <p:clrMapOvr>
    <a:masterClrMapping/>
  </p:clrMapOvr>
  <mc:AlternateContent xmlns:mc="http://schemas.openxmlformats.org/markup-compatibility/2006">
    <mc:Choice xmlns:p14="http://schemas.microsoft.com/office/powerpoint/2010/main" Requires="p14">
      <p:transition spd="slow" p14:dur="1500">
        <p:fade/>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2649" y="391008"/>
            <a:ext cx="7583487" cy="1044388"/>
          </a:xfrm>
        </p:spPr>
        <p:txBody>
          <a:bodyPr/>
          <a:lstStyle/>
          <a:p>
            <a:pPr algn="ctr"/>
            <a:r>
              <a:rPr lang="en-US" dirty="0" smtClean="0"/>
              <a:t>Thank You!</a:t>
            </a:r>
            <a:endParaRPr lang="en-US" dirty="0"/>
          </a:p>
        </p:txBody>
      </p:sp>
      <p:sp>
        <p:nvSpPr>
          <p:cNvPr id="3" name="Content Placeholder 2"/>
          <p:cNvSpPr>
            <a:spLocks noGrp="1"/>
          </p:cNvSpPr>
          <p:nvPr>
            <p:ph idx="1"/>
          </p:nvPr>
        </p:nvSpPr>
        <p:spPr>
          <a:xfrm>
            <a:off x="630046" y="1828799"/>
            <a:ext cx="7583487" cy="4720635"/>
          </a:xfrm>
        </p:spPr>
        <p:txBody>
          <a:bodyPr>
            <a:normAutofit/>
          </a:bodyPr>
          <a:lstStyle/>
          <a:p>
            <a:pPr marL="0" indent="0" algn="ctr">
              <a:buNone/>
            </a:pPr>
            <a:r>
              <a:rPr lang="en-US" dirty="0" smtClean="0"/>
              <a:t>Thank you for your time and allowing me the opportunity to provide resources for your classrooms. </a:t>
            </a:r>
          </a:p>
          <a:p>
            <a:pPr marL="577850" lvl="2" indent="0" algn="ctr">
              <a:buNone/>
            </a:pPr>
            <a:endParaRPr lang="en-US" dirty="0"/>
          </a:p>
          <a:p>
            <a:pPr marL="577850" lvl="2" indent="0" algn="ctr">
              <a:buNone/>
            </a:pPr>
            <a:r>
              <a:rPr lang="en-US" dirty="0" smtClean="0"/>
              <a:t>If there is anything I can help with, let me know!</a:t>
            </a:r>
          </a:p>
          <a:p>
            <a:pPr marL="577850" lvl="2" indent="0" algn="ctr">
              <a:buNone/>
            </a:pPr>
            <a:r>
              <a:rPr lang="en-US" dirty="0" smtClean="0"/>
              <a:t>Thanks!</a:t>
            </a:r>
          </a:p>
          <a:p>
            <a:pPr marL="577850" lvl="2" indent="0" algn="ctr">
              <a:buNone/>
            </a:pPr>
            <a:r>
              <a:rPr lang="en-US" dirty="0" smtClean="0"/>
              <a:t>Kellen Conroy</a:t>
            </a:r>
          </a:p>
          <a:p>
            <a:pPr marL="577850" lvl="2" indent="0" algn="ctr">
              <a:buNone/>
            </a:pPr>
            <a:r>
              <a:rPr lang="en-US" dirty="0" smtClean="0">
                <a:hlinkClick r:id="rId2"/>
              </a:rPr>
              <a:t>kconroy@esu1.org</a:t>
            </a:r>
            <a:endParaRPr lang="en-US" dirty="0" smtClean="0"/>
          </a:p>
          <a:p>
            <a:pPr marL="0" indent="0" algn="ctr">
              <a:buNone/>
            </a:pPr>
            <a:endParaRPr lang="en-US" dirty="0" smtClean="0"/>
          </a:p>
          <a:p>
            <a:pPr marL="0" indent="0" algn="ctr">
              <a:buNone/>
            </a:pPr>
            <a:r>
              <a:rPr lang="en-US" sz="2800" dirty="0" smtClean="0"/>
              <a:t>Job Alike Wiki Space:</a:t>
            </a:r>
            <a:br>
              <a:rPr lang="en-US" sz="2800" dirty="0" smtClean="0"/>
            </a:br>
            <a:r>
              <a:rPr lang="en-US" sz="2800" dirty="0" smtClean="0"/>
              <a:t>www.esu1jobalike.wikispaces.com</a:t>
            </a:r>
            <a:endParaRPr lang="en-US" sz="2800" dirty="0"/>
          </a:p>
        </p:txBody>
      </p:sp>
    </p:spTree>
    <p:extLst>
      <p:ext uri="{BB962C8B-B14F-4D97-AF65-F5344CB8AC3E}">
        <p14:creationId xmlns:p14="http://schemas.microsoft.com/office/powerpoint/2010/main" val="2995194335"/>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Math and Memory</a:t>
            </a:r>
            <a:endParaRPr lang="en-US" dirty="0"/>
          </a:p>
        </p:txBody>
      </p:sp>
      <p:sp>
        <p:nvSpPr>
          <p:cNvPr id="3" name="Content Placeholder 2"/>
          <p:cNvSpPr>
            <a:spLocks noGrp="1"/>
          </p:cNvSpPr>
          <p:nvPr>
            <p:ph idx="1"/>
          </p:nvPr>
        </p:nvSpPr>
        <p:spPr>
          <a:xfrm>
            <a:off x="779463" y="1828799"/>
            <a:ext cx="7583487" cy="4808175"/>
          </a:xfrm>
        </p:spPr>
        <p:txBody>
          <a:bodyPr>
            <a:normAutofit lnSpcReduction="10000"/>
          </a:bodyPr>
          <a:lstStyle/>
          <a:p>
            <a:pPr marL="0" indent="0" algn="ctr">
              <a:buNone/>
            </a:pPr>
            <a:r>
              <a:rPr lang="en-US" dirty="0" smtClean="0"/>
              <a:t>“When students have difficulty in math, the problem often traces back to a weakness in their memory systems.  According to Susan Gathercole, poor working memory is a contributing factor for 52% of all students who experience ongoing problems in math.”</a:t>
            </a:r>
          </a:p>
          <a:p>
            <a:pPr marL="0" indent="0">
              <a:buNone/>
            </a:pPr>
            <a:endParaRPr lang="en-US" dirty="0"/>
          </a:p>
          <a:p>
            <a:pPr marL="0" indent="0">
              <a:buNone/>
            </a:pPr>
            <a:endParaRPr lang="en-US" dirty="0" smtClean="0"/>
          </a:p>
          <a:p>
            <a:pPr marL="0" indent="0" algn="r">
              <a:buNone/>
            </a:pPr>
            <a:endParaRPr lang="en-US" sz="1600" dirty="0" smtClean="0"/>
          </a:p>
          <a:p>
            <a:pPr marL="0" indent="0" algn="r">
              <a:buNone/>
            </a:pPr>
            <a:endParaRPr lang="en-US" sz="1600" dirty="0" smtClean="0"/>
          </a:p>
          <a:p>
            <a:pPr marL="0" indent="0" algn="r">
              <a:buNone/>
            </a:pPr>
            <a:endParaRPr lang="en-US" sz="1600" dirty="0"/>
          </a:p>
          <a:p>
            <a:pPr marL="0" indent="0" algn="ctr">
              <a:buNone/>
            </a:pPr>
            <a:r>
              <a:rPr lang="en-US" sz="1600" dirty="0" smtClean="0"/>
              <a:t>Searle, M. (2013) Causes &amp; cures in the classroom. Alexandria: ASCD</a:t>
            </a:r>
            <a:endParaRPr lang="en-US" sz="1600" dirty="0"/>
          </a:p>
        </p:txBody>
      </p:sp>
      <p:pic>
        <p:nvPicPr>
          <p:cNvPr id="4" name="Picture 3" descr="Screen Shot 2013-12-05 at 11.45.35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1985" y="3638938"/>
            <a:ext cx="1740244" cy="2259619"/>
          </a:xfrm>
          <a:prstGeom prst="rect">
            <a:avLst/>
          </a:prstGeom>
        </p:spPr>
      </p:pic>
    </p:spTree>
    <p:extLst>
      <p:ext uri="{BB962C8B-B14F-4D97-AF65-F5344CB8AC3E}">
        <p14:creationId xmlns:p14="http://schemas.microsoft.com/office/powerpoint/2010/main" val="1803402308"/>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Math Games for the Elementary Classroom</a:t>
            </a:r>
            <a:endParaRPr lang="en-US" dirty="0"/>
          </a:p>
        </p:txBody>
      </p:sp>
      <p:sp>
        <p:nvSpPr>
          <p:cNvPr id="3" name="Content Placeholder 2"/>
          <p:cNvSpPr>
            <a:spLocks noGrp="1"/>
          </p:cNvSpPr>
          <p:nvPr>
            <p:ph idx="1"/>
          </p:nvPr>
        </p:nvSpPr>
        <p:spPr/>
        <p:txBody>
          <a:bodyPr>
            <a:normAutofit/>
          </a:bodyPr>
          <a:lstStyle/>
          <a:p>
            <a:endParaRPr lang="en-US" sz="2800" dirty="0" smtClean="0"/>
          </a:p>
          <a:p>
            <a:r>
              <a:rPr lang="en-US" sz="2800" dirty="0" smtClean="0"/>
              <a:t>Games </a:t>
            </a:r>
            <a:r>
              <a:rPr lang="en-US" sz="2800" dirty="0"/>
              <a:t>for the Math Classroom</a:t>
            </a:r>
          </a:p>
          <a:p>
            <a:pPr lvl="1"/>
            <a:r>
              <a:rPr lang="en-US" sz="2800" dirty="0">
                <a:hlinkClick r:id="rId2" action="ppaction://hlinkfile"/>
              </a:rPr>
              <a:t>Win-Win Games (Marilyn Burns Article)</a:t>
            </a:r>
            <a:endParaRPr lang="en-US" sz="2800" dirty="0"/>
          </a:p>
          <a:p>
            <a:pPr lvl="2"/>
            <a:r>
              <a:rPr lang="en-US" sz="2800" dirty="0"/>
              <a:t>Rules for Math </a:t>
            </a:r>
            <a:r>
              <a:rPr lang="en-US" sz="2800" dirty="0" smtClean="0"/>
              <a:t>Games</a:t>
            </a:r>
            <a:endParaRPr lang="en-US" sz="3000" dirty="0"/>
          </a:p>
          <a:p>
            <a:pPr marL="282575" lvl="1" indent="0">
              <a:buNone/>
            </a:pPr>
            <a:endParaRPr lang="en-US" sz="2800" dirty="0"/>
          </a:p>
          <a:p>
            <a:pPr lvl="1"/>
            <a:r>
              <a:rPr lang="en-US" sz="2800" dirty="0">
                <a:hlinkClick r:id="rId3" action="ppaction://hlinkfile"/>
              </a:rPr>
              <a:t>SCOOT</a:t>
            </a:r>
            <a:endParaRPr lang="en-US" sz="2800" dirty="0"/>
          </a:p>
          <a:p>
            <a:endParaRPr lang="en-US" dirty="0"/>
          </a:p>
        </p:txBody>
      </p:sp>
    </p:spTree>
    <p:extLst>
      <p:ext uri="{BB962C8B-B14F-4D97-AF65-F5344CB8AC3E}">
        <p14:creationId xmlns:p14="http://schemas.microsoft.com/office/powerpoint/2010/main" val="3898081219"/>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Technology for the Elementary Math Classroom</a:t>
            </a:r>
            <a:endParaRPr lang="en-US" dirty="0"/>
          </a:p>
        </p:txBody>
      </p:sp>
      <p:sp>
        <p:nvSpPr>
          <p:cNvPr id="3" name="Content Placeholder 2"/>
          <p:cNvSpPr>
            <a:spLocks noGrp="1"/>
          </p:cNvSpPr>
          <p:nvPr>
            <p:ph idx="1"/>
          </p:nvPr>
        </p:nvSpPr>
        <p:spPr/>
        <p:txBody>
          <a:bodyPr>
            <a:normAutofit/>
          </a:bodyPr>
          <a:lstStyle/>
          <a:p>
            <a:endParaRPr lang="en-US" sz="2800" dirty="0" smtClean="0"/>
          </a:p>
          <a:p>
            <a:endParaRPr lang="en-US" sz="2800" dirty="0" smtClean="0"/>
          </a:p>
          <a:p>
            <a:r>
              <a:rPr lang="en-US" sz="2800" dirty="0" smtClean="0"/>
              <a:t>ESU </a:t>
            </a:r>
            <a:r>
              <a:rPr lang="en-US" sz="2800" dirty="0" smtClean="0"/>
              <a:t>#1 Math Wiki</a:t>
            </a:r>
          </a:p>
          <a:p>
            <a:pPr lvl="1"/>
            <a:r>
              <a:rPr lang="en-US" sz="2800" dirty="0" smtClean="0">
                <a:hlinkClick r:id="rId2"/>
              </a:rPr>
              <a:t>esu1math.wikispaces.com</a:t>
            </a:r>
            <a:endParaRPr lang="en-US" sz="2800" dirty="0"/>
          </a:p>
          <a:p>
            <a:pPr lvl="1"/>
            <a:endParaRPr lang="en-US" sz="2800" dirty="0" smtClean="0"/>
          </a:p>
          <a:p>
            <a:pPr marL="282575" lvl="1" indent="0">
              <a:buNone/>
            </a:pPr>
            <a:endParaRPr lang="en-US" sz="2800" dirty="0" smtClean="0"/>
          </a:p>
          <a:p>
            <a:pPr marL="282575" lvl="1" indent="0">
              <a:buNone/>
            </a:pPr>
            <a:endParaRPr lang="en-US" sz="2800" dirty="0"/>
          </a:p>
          <a:p>
            <a:pPr marL="0" indent="0">
              <a:buNone/>
            </a:pPr>
            <a:endParaRPr lang="en-US" sz="3000" dirty="0"/>
          </a:p>
        </p:txBody>
      </p:sp>
    </p:spTree>
    <p:extLst>
      <p:ext uri="{BB962C8B-B14F-4D97-AF65-F5344CB8AC3E}">
        <p14:creationId xmlns:p14="http://schemas.microsoft.com/office/powerpoint/2010/main" val="2201877613"/>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Notebook/Journal Strategies</a:t>
            </a:r>
            <a:endParaRPr lang="en-US" dirty="0"/>
          </a:p>
        </p:txBody>
      </p:sp>
      <p:sp>
        <p:nvSpPr>
          <p:cNvPr id="3" name="Content Placeholder 2"/>
          <p:cNvSpPr>
            <a:spLocks noGrp="1"/>
          </p:cNvSpPr>
          <p:nvPr>
            <p:ph idx="1"/>
          </p:nvPr>
        </p:nvSpPr>
        <p:spPr/>
        <p:txBody>
          <a:bodyPr/>
          <a:lstStyle/>
          <a:p>
            <a:r>
              <a:rPr lang="en-US" dirty="0" smtClean="0"/>
              <a:t>Foldables</a:t>
            </a:r>
            <a:endParaRPr lang="en-US" dirty="0"/>
          </a:p>
          <a:p>
            <a:pPr lvl="1"/>
            <a:r>
              <a:rPr lang="en-US" dirty="0" smtClean="0"/>
              <a:t>Resources </a:t>
            </a:r>
            <a:r>
              <a:rPr lang="en-US" dirty="0"/>
              <a:t>for Student Journals/Notebooks</a:t>
            </a:r>
          </a:p>
          <a:p>
            <a:pPr lvl="1"/>
            <a:r>
              <a:rPr lang="en-US" dirty="0"/>
              <a:t>Can be used for any subject</a:t>
            </a:r>
          </a:p>
          <a:p>
            <a:r>
              <a:rPr lang="en-US" dirty="0"/>
              <a:t>Great way to tie in visual learning and student comprehension.</a:t>
            </a:r>
          </a:p>
          <a:p>
            <a:r>
              <a:rPr lang="en-US" dirty="0"/>
              <a:t>Reinforce learning targets/objectives</a:t>
            </a:r>
          </a:p>
          <a:p>
            <a:r>
              <a:rPr lang="en-US" dirty="0"/>
              <a:t>Examples</a:t>
            </a:r>
          </a:p>
          <a:p>
            <a:pPr lvl="1"/>
            <a:r>
              <a:rPr lang="en-US" dirty="0">
                <a:hlinkClick r:id="rId2"/>
              </a:rPr>
              <a:t>Dinah Zike - Foldables</a:t>
            </a:r>
            <a:endParaRPr lang="en-US" dirty="0"/>
          </a:p>
          <a:p>
            <a:pPr lvl="1"/>
            <a:endParaRPr lang="en-US" dirty="0"/>
          </a:p>
        </p:txBody>
      </p:sp>
    </p:spTree>
    <p:extLst>
      <p:ext uri="{BB962C8B-B14F-4D97-AF65-F5344CB8AC3E}">
        <p14:creationId xmlns:p14="http://schemas.microsoft.com/office/powerpoint/2010/main" val="2200861664"/>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Notebook/Journaling Strategies</a:t>
            </a:r>
            <a:endParaRPr lang="en-US" dirty="0"/>
          </a:p>
        </p:txBody>
      </p:sp>
      <p:sp>
        <p:nvSpPr>
          <p:cNvPr id="3" name="Content Placeholder 2"/>
          <p:cNvSpPr>
            <a:spLocks noGrp="1"/>
          </p:cNvSpPr>
          <p:nvPr>
            <p:ph idx="1"/>
          </p:nvPr>
        </p:nvSpPr>
        <p:spPr/>
        <p:txBody>
          <a:bodyPr/>
          <a:lstStyle/>
          <a:p>
            <a:endParaRPr lang="en-US" dirty="0"/>
          </a:p>
        </p:txBody>
      </p:sp>
      <p:sp>
        <p:nvSpPr>
          <p:cNvPr id="4" name="Title 1"/>
          <p:cNvSpPr txBox="1">
            <a:spLocks/>
          </p:cNvSpPr>
          <p:nvPr/>
        </p:nvSpPr>
        <p:spPr>
          <a:xfrm>
            <a:off x="765174" y="79468"/>
            <a:ext cx="7612063" cy="1417638"/>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sz="3800" kern="1200">
                <a:solidFill>
                  <a:schemeClr val="bg1"/>
                </a:solidFill>
                <a:latin typeface="+mj-lt"/>
                <a:ea typeface="+mj-ea"/>
                <a:cs typeface="+mj-cs"/>
              </a:defRPr>
            </a:lvl1pPr>
          </a:lstStyle>
          <a:p>
            <a:endParaRPr lang="en-US" dirty="0"/>
          </a:p>
        </p:txBody>
      </p:sp>
      <p:pic>
        <p:nvPicPr>
          <p:cNvPr id="5" name="Content Placeholder 3" descr="images.jpeg"/>
          <p:cNvPicPr>
            <a:picLocks noChangeAspect="1"/>
          </p:cNvPicPr>
          <p:nvPr/>
        </p:nvPicPr>
        <p:blipFill>
          <a:blip r:embed="rId2">
            <a:extLst>
              <a:ext uri="{28A0092B-C50C-407E-A947-70E740481C1C}">
                <a14:useLocalDpi xmlns:a14="http://schemas.microsoft.com/office/drawing/2010/main" val="0"/>
              </a:ext>
            </a:extLst>
          </a:blip>
          <a:srcRect t="13176" b="13176"/>
          <a:stretch>
            <a:fillRect/>
          </a:stretch>
        </p:blipFill>
        <p:spPr>
          <a:xfrm>
            <a:off x="765174" y="1811367"/>
            <a:ext cx="3458113" cy="1899872"/>
          </a:xfrm>
          <a:prstGeom prst="rect">
            <a:avLst/>
          </a:prstGeom>
        </p:spPr>
      </p:pic>
      <p:pic>
        <p:nvPicPr>
          <p:cNvPr id="6" name="Picture 5" descr="Unknown-1.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7003" y="1497106"/>
            <a:ext cx="1985878" cy="2651249"/>
          </a:xfrm>
          <a:prstGeom prst="rect">
            <a:avLst/>
          </a:prstGeom>
        </p:spPr>
      </p:pic>
      <p:pic>
        <p:nvPicPr>
          <p:cNvPr id="7" name="Picture 6" descr="images-1.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9763" y="3914439"/>
            <a:ext cx="2055960" cy="2526019"/>
          </a:xfrm>
          <a:prstGeom prst="rect">
            <a:avLst/>
          </a:prstGeom>
        </p:spPr>
      </p:pic>
      <p:pic>
        <p:nvPicPr>
          <p:cNvPr id="8" name="Picture 7" descr="Unknown.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79151" y="4257339"/>
            <a:ext cx="2721582" cy="2030719"/>
          </a:xfrm>
          <a:prstGeom prst="rect">
            <a:avLst/>
          </a:prstGeom>
        </p:spPr>
      </p:pic>
    </p:spTree>
    <p:extLst>
      <p:ext uri="{BB962C8B-B14F-4D97-AF65-F5344CB8AC3E}">
        <p14:creationId xmlns:p14="http://schemas.microsoft.com/office/powerpoint/2010/main" val="3350516655"/>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Notebook/Journaling Strategies</a:t>
            </a:r>
            <a:endParaRPr lang="en-US" dirty="0"/>
          </a:p>
        </p:txBody>
      </p:sp>
      <p:sp>
        <p:nvSpPr>
          <p:cNvPr id="3" name="Content Placeholder 2"/>
          <p:cNvSpPr>
            <a:spLocks noGrp="1"/>
          </p:cNvSpPr>
          <p:nvPr>
            <p:ph idx="1"/>
          </p:nvPr>
        </p:nvSpPr>
        <p:spPr/>
        <p:txBody>
          <a:bodyPr/>
          <a:lstStyle/>
          <a:p>
            <a:r>
              <a:rPr lang="en-US" dirty="0" smtClean="0"/>
              <a:t>Let’s Build a Foldable</a:t>
            </a:r>
          </a:p>
          <a:p>
            <a:pPr lvl="1"/>
            <a:r>
              <a:rPr lang="en-US" dirty="0" smtClean="0"/>
              <a:t>3rd Grade Perspective</a:t>
            </a:r>
          </a:p>
          <a:p>
            <a:pPr lvl="2"/>
            <a:r>
              <a:rPr lang="en-US" dirty="0" smtClean="0"/>
              <a:t>Measurement</a:t>
            </a:r>
          </a:p>
          <a:p>
            <a:pPr lvl="3"/>
            <a:r>
              <a:rPr lang="en-US" dirty="0" smtClean="0"/>
              <a:t>3.2.5</a:t>
            </a:r>
          </a:p>
          <a:p>
            <a:pPr lvl="4"/>
            <a:r>
              <a:rPr lang="en-US" dirty="0" smtClean="0"/>
              <a:t>MA 3.2.5.e</a:t>
            </a:r>
          </a:p>
          <a:p>
            <a:pPr lvl="4"/>
            <a:r>
              <a:rPr lang="en-US" dirty="0" smtClean="0"/>
              <a:t>Focus</a:t>
            </a:r>
          </a:p>
          <a:p>
            <a:pPr lvl="5"/>
            <a:r>
              <a:rPr lang="en-US" dirty="0" smtClean="0"/>
              <a:t>Identify the appropriate customary unit for measuring length, weight, and capacity/volume</a:t>
            </a:r>
          </a:p>
          <a:p>
            <a:pPr marL="1422400" lvl="5" indent="0">
              <a:buNone/>
            </a:pPr>
            <a:endParaRPr lang="en-US" dirty="0"/>
          </a:p>
          <a:p>
            <a:pPr lvl="3"/>
            <a:r>
              <a:rPr lang="en-US" dirty="0" smtClean="0"/>
              <a:t>Supplies for Students</a:t>
            </a:r>
          </a:p>
          <a:p>
            <a:pPr lvl="4"/>
            <a:r>
              <a:rPr lang="en-US" dirty="0" smtClean="0"/>
              <a:t>Paper, Scissors, and a Writing Tool</a:t>
            </a:r>
          </a:p>
          <a:p>
            <a:pPr lvl="3"/>
            <a:endParaRPr lang="en-US" dirty="0" smtClean="0"/>
          </a:p>
          <a:p>
            <a:pPr lvl="3"/>
            <a:endParaRPr lang="en-US" dirty="0"/>
          </a:p>
        </p:txBody>
      </p:sp>
    </p:spTree>
    <p:extLst>
      <p:ext uri="{BB962C8B-B14F-4D97-AF65-F5344CB8AC3E}">
        <p14:creationId xmlns:p14="http://schemas.microsoft.com/office/powerpoint/2010/main" val="4121332703"/>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1262</TotalTime>
  <Words>1325</Words>
  <Application>Microsoft Macintosh PowerPoint</Application>
  <PresentationFormat>On-screen Show (4:3)</PresentationFormat>
  <Paragraphs>220</Paragraphs>
  <Slides>35</Slides>
  <Notes>6</Notes>
  <HiddenSlides>1</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Revolution</vt:lpstr>
      <vt:lpstr>ESU #1 Job Alike  Math &amp; Science Session</vt:lpstr>
      <vt:lpstr>During This Session…</vt:lpstr>
      <vt:lpstr>Math</vt:lpstr>
      <vt:lpstr>Math and Memory</vt:lpstr>
      <vt:lpstr>Math Games for the Elementary Classroom</vt:lpstr>
      <vt:lpstr>Technology for the Elementary Math Classroom</vt:lpstr>
      <vt:lpstr>Notebook/Journal Strategies</vt:lpstr>
      <vt:lpstr>Notebook/Journaling Strategies</vt:lpstr>
      <vt:lpstr>Notebook/Journaling Strategies</vt:lpstr>
      <vt:lpstr>Customary Units: Length</vt:lpstr>
      <vt:lpstr>Customary Units: Weight</vt:lpstr>
      <vt:lpstr>Customary Units:  Capacity/Volume</vt:lpstr>
      <vt:lpstr>NeSA-M</vt:lpstr>
      <vt:lpstr>Break Time!!!</vt:lpstr>
      <vt:lpstr>Science in the Elementary Classroom</vt:lpstr>
      <vt:lpstr>Implementing Successful Lab Groups in the Elementary Classroom</vt:lpstr>
      <vt:lpstr>Lab Set-Up</vt:lpstr>
      <vt:lpstr>Lab Set-Up</vt:lpstr>
      <vt:lpstr>#1 Prior Knowledge</vt:lpstr>
      <vt:lpstr>#1 Prior Knowledge</vt:lpstr>
      <vt:lpstr>#1 Prior Knowledge</vt:lpstr>
      <vt:lpstr>#2 Clear Expectations</vt:lpstr>
      <vt:lpstr>#2 Clear Expectations</vt:lpstr>
      <vt:lpstr>#2 Clear Expectations (Groups/Teams)</vt:lpstr>
      <vt:lpstr>#2 Clear Expectations (Groups/Teams)</vt:lpstr>
      <vt:lpstr>#3 Responsibilities (Jobs)</vt:lpstr>
      <vt:lpstr>#3 Responsibilities (Jobs)</vt:lpstr>
      <vt:lpstr>#3 Responsibilities (Jobs)</vt:lpstr>
      <vt:lpstr>#3 Responsibilities (Jobs)</vt:lpstr>
      <vt:lpstr>#3 Responsibilities (Jobs)</vt:lpstr>
      <vt:lpstr>Float My Boat</vt:lpstr>
      <vt:lpstr>MPIES</vt:lpstr>
      <vt:lpstr>Technology for the Elementary Science Classroom</vt:lpstr>
      <vt:lpstr>NeSA - S</vt:lpstr>
      <vt:lpstr>Thank You!</vt:lpstr>
    </vt:vector>
  </TitlesOfParts>
  <Company>ESU #1</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ESU #1 Job Alikes</dc:title>
  <dc:creator>Kellen Conroy</dc:creator>
  <cp:lastModifiedBy>Kellen Conroy</cp:lastModifiedBy>
  <cp:revision>54</cp:revision>
  <cp:lastPrinted>2014-03-12T13:56:15Z</cp:lastPrinted>
  <dcterms:created xsi:type="dcterms:W3CDTF">2013-11-20T17:15:06Z</dcterms:created>
  <dcterms:modified xsi:type="dcterms:W3CDTF">2014-03-26T16:15:19Z</dcterms:modified>
</cp:coreProperties>
</file>